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29.svg" ContentType="image/svg+xml"/>
  <Override PartName="/ppt/media/image3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112"/>
  </p:handoutMasterIdLst>
  <p:sldIdLst>
    <p:sldId id="325" r:id="rId4"/>
    <p:sldId id="569" r:id="rId6"/>
    <p:sldId id="328" r:id="rId7"/>
    <p:sldId id="327" r:id="rId8"/>
    <p:sldId id="309" r:id="rId9"/>
    <p:sldId id="259" r:id="rId10"/>
    <p:sldId id="539" r:id="rId11"/>
    <p:sldId id="1066" r:id="rId12"/>
    <p:sldId id="1067" r:id="rId13"/>
    <p:sldId id="1077" r:id="rId14"/>
    <p:sldId id="1058" r:id="rId15"/>
    <p:sldId id="1109" r:id="rId16"/>
    <p:sldId id="1110" r:id="rId17"/>
    <p:sldId id="1111" r:id="rId18"/>
    <p:sldId id="1112" r:id="rId19"/>
    <p:sldId id="1113" r:id="rId20"/>
    <p:sldId id="1114" r:id="rId21"/>
    <p:sldId id="1115" r:id="rId22"/>
    <p:sldId id="1116" r:id="rId23"/>
    <p:sldId id="1117" r:id="rId24"/>
    <p:sldId id="1118" r:id="rId25"/>
    <p:sldId id="1119" r:id="rId26"/>
    <p:sldId id="1120" r:id="rId27"/>
    <p:sldId id="1121" r:id="rId28"/>
    <p:sldId id="1122" r:id="rId29"/>
    <p:sldId id="1123" r:id="rId30"/>
    <p:sldId id="1124" r:id="rId31"/>
    <p:sldId id="1125" r:id="rId32"/>
    <p:sldId id="1127" r:id="rId33"/>
    <p:sldId id="1126" r:id="rId34"/>
    <p:sldId id="1128" r:id="rId35"/>
    <p:sldId id="1129" r:id="rId36"/>
    <p:sldId id="1130" r:id="rId37"/>
    <p:sldId id="1131" r:id="rId38"/>
    <p:sldId id="1132" r:id="rId39"/>
    <p:sldId id="1134" r:id="rId40"/>
    <p:sldId id="1133" r:id="rId41"/>
    <p:sldId id="1135" r:id="rId42"/>
    <p:sldId id="1136" r:id="rId43"/>
    <p:sldId id="1137" r:id="rId44"/>
    <p:sldId id="1138" r:id="rId45"/>
    <p:sldId id="1139" r:id="rId46"/>
    <p:sldId id="1140" r:id="rId47"/>
    <p:sldId id="1141" r:id="rId48"/>
    <p:sldId id="1142" r:id="rId49"/>
    <p:sldId id="1143" r:id="rId50"/>
    <p:sldId id="1144" r:id="rId51"/>
    <p:sldId id="1145" r:id="rId52"/>
    <p:sldId id="1146" r:id="rId53"/>
    <p:sldId id="1023" r:id="rId54"/>
    <p:sldId id="1147" r:id="rId55"/>
    <p:sldId id="1148" r:id="rId56"/>
    <p:sldId id="1149" r:id="rId57"/>
    <p:sldId id="1150" r:id="rId58"/>
    <p:sldId id="1151" r:id="rId59"/>
    <p:sldId id="1152" r:id="rId60"/>
    <p:sldId id="1154" r:id="rId61"/>
    <p:sldId id="1153" r:id="rId62"/>
    <p:sldId id="1156" r:id="rId63"/>
    <p:sldId id="1155" r:id="rId64"/>
    <p:sldId id="1157" r:id="rId65"/>
    <p:sldId id="1159" r:id="rId66"/>
    <p:sldId id="1158" r:id="rId67"/>
    <p:sldId id="1160" r:id="rId68"/>
    <p:sldId id="1161" r:id="rId69"/>
    <p:sldId id="1162" r:id="rId70"/>
    <p:sldId id="1163" r:id="rId71"/>
    <p:sldId id="1164" r:id="rId72"/>
    <p:sldId id="1165" r:id="rId73"/>
    <p:sldId id="1166" r:id="rId74"/>
    <p:sldId id="1167" r:id="rId75"/>
    <p:sldId id="1168" r:id="rId76"/>
    <p:sldId id="1170" r:id="rId77"/>
    <p:sldId id="1169" r:id="rId78"/>
    <p:sldId id="1171" r:id="rId79"/>
    <p:sldId id="1172" r:id="rId80"/>
    <p:sldId id="1173" r:id="rId81"/>
    <p:sldId id="1174" r:id="rId82"/>
    <p:sldId id="1175" r:id="rId83"/>
    <p:sldId id="1176" r:id="rId84"/>
    <p:sldId id="1177" r:id="rId85"/>
    <p:sldId id="1178" r:id="rId86"/>
    <p:sldId id="1179" r:id="rId87"/>
    <p:sldId id="1180" r:id="rId88"/>
    <p:sldId id="1181" r:id="rId89"/>
    <p:sldId id="1108" r:id="rId90"/>
    <p:sldId id="1182" r:id="rId91"/>
    <p:sldId id="1183" r:id="rId92"/>
    <p:sldId id="1184" r:id="rId93"/>
    <p:sldId id="1185" r:id="rId94"/>
    <p:sldId id="1186" r:id="rId95"/>
    <p:sldId id="1187" r:id="rId96"/>
    <p:sldId id="1188" r:id="rId97"/>
    <p:sldId id="1189" r:id="rId98"/>
    <p:sldId id="1190" r:id="rId99"/>
    <p:sldId id="1191" r:id="rId100"/>
    <p:sldId id="1200" r:id="rId101"/>
    <p:sldId id="1201" r:id="rId102"/>
    <p:sldId id="1192" r:id="rId103"/>
    <p:sldId id="1193" r:id="rId104"/>
    <p:sldId id="1194" r:id="rId105"/>
    <p:sldId id="1195" r:id="rId106"/>
    <p:sldId id="1196" r:id="rId107"/>
    <p:sldId id="1197" r:id="rId108"/>
    <p:sldId id="1198" r:id="rId109"/>
    <p:sldId id="1199" r:id="rId110"/>
    <p:sldId id="338" r:id="rId111"/>
  </p:sldIdLst>
  <p:sldSz cx="12190095" cy="6859270"/>
  <p:notesSz cx="6858000" cy="9144000"/>
  <p:custDataLst>
    <p:tags r:id="rId117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3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656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dan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9B2"/>
    <a:srgbClr val="595959"/>
    <a:srgbClr val="FAFAFA"/>
    <a:srgbClr val="F2F2F2"/>
    <a:srgbClr val="006BBC"/>
    <a:srgbClr val="0075CC"/>
    <a:srgbClr val="008DF6"/>
    <a:srgbClr val="005DA2"/>
    <a:srgbClr val="F5F5F5"/>
    <a:srgbClr val="399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1" autoAdjust="0"/>
    <p:restoredTop sz="94660" autoAdjust="0"/>
  </p:normalViewPr>
  <p:slideViewPr>
    <p:cSldViewPr showGuides="1">
      <p:cViewPr varScale="1">
        <p:scale>
          <a:sx n="86" d="100"/>
          <a:sy n="86" d="100"/>
        </p:scale>
        <p:origin x="401" y="45"/>
      </p:cViewPr>
      <p:guideLst>
        <p:guide orient="horz" pos="2093"/>
        <p:guide pos="256"/>
        <p:guide pos="65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790"/>
        <p:guide pos="217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5.xml"/><Relationship Id="rId98" Type="http://schemas.openxmlformats.org/officeDocument/2006/relationships/slide" Target="slides/slide94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5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7" Type="http://schemas.openxmlformats.org/officeDocument/2006/relationships/tags" Target="tags/tag43.xml"/><Relationship Id="rId116" Type="http://schemas.openxmlformats.org/officeDocument/2006/relationships/commentAuthors" Target="commentAuthors.xml"/><Relationship Id="rId115" Type="http://schemas.openxmlformats.org/officeDocument/2006/relationships/tableStyles" Target="tableStyles.xml"/><Relationship Id="rId114" Type="http://schemas.openxmlformats.org/officeDocument/2006/relationships/viewProps" Target="viewProps.xml"/><Relationship Id="rId113" Type="http://schemas.openxmlformats.org/officeDocument/2006/relationships/presProps" Target="presProps.xml"/><Relationship Id="rId112" Type="http://schemas.openxmlformats.org/officeDocument/2006/relationships/handoutMaster" Target="handoutMasters/handoutMaster1.xml"/><Relationship Id="rId111" Type="http://schemas.openxmlformats.org/officeDocument/2006/relationships/slide" Target="slides/slide107.xml"/><Relationship Id="rId110" Type="http://schemas.openxmlformats.org/officeDocument/2006/relationships/slide" Target="slides/slide106.xml"/><Relationship Id="rId11" Type="http://schemas.openxmlformats.org/officeDocument/2006/relationships/slide" Target="slides/slide7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2951"/>
            <a:ext cx="12190413" cy="2420263"/>
            <a:chOff x="170694" y="177982"/>
            <a:chExt cx="3936004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7919172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191205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055189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4463238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327222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305731" y="6526138"/>
            <a:ext cx="2909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yx.ityxb.com</a:t>
            </a:r>
            <a:endParaRPr lang="zh-CN" altLang="en-US" sz="12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998" y="3789834"/>
            <a:ext cx="3952633" cy="61695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3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9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2" Type="http://schemas.openxmlformats.org/officeDocument/2006/relationships/notesSlide" Target="../notesSlides/notesSlide4.xml"/><Relationship Id="rId31" Type="http://schemas.openxmlformats.org/officeDocument/2006/relationships/slideLayout" Target="../slideLayouts/slideLayout19.xml"/><Relationship Id="rId30" Type="http://schemas.openxmlformats.org/officeDocument/2006/relationships/tags" Target="../tags/tag42.xml"/><Relationship Id="rId3" Type="http://schemas.openxmlformats.org/officeDocument/2006/relationships/tags" Target="../tags/tag15.xml"/><Relationship Id="rId29" Type="http://schemas.openxmlformats.org/officeDocument/2006/relationships/tags" Target="../tags/tag41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tags" Target="../tags/tag38.xml"/><Relationship Id="rId25" Type="http://schemas.openxmlformats.org/officeDocument/2006/relationships/tags" Target="../tags/tag37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wmf"/><Relationship Id="rId8" Type="http://schemas.openxmlformats.org/officeDocument/2006/relationships/oleObject" Target="../embeddings/oleObject1.bin"/><Relationship Id="rId7" Type="http://schemas.openxmlformats.org/officeDocument/2006/relationships/image" Target="../media/image14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20.xml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wmf"/><Relationship Id="rId8" Type="http://schemas.openxmlformats.org/officeDocument/2006/relationships/oleObject" Target="../embeddings/oleObject2.bin"/><Relationship Id="rId7" Type="http://schemas.openxmlformats.org/officeDocument/2006/relationships/image" Target="../media/image14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21.xml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wmf"/><Relationship Id="rId8" Type="http://schemas.openxmlformats.org/officeDocument/2006/relationships/oleObject" Target="../embeddings/oleObject3.bin"/><Relationship Id="rId7" Type="http://schemas.openxmlformats.org/officeDocument/2006/relationships/image" Target="../media/image14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23.xml"/><Relationship Id="rId11" Type="http://schemas.openxmlformats.org/officeDocument/2006/relationships/vmlDrawing" Target="../drawings/vmlDrawing3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14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24.xml"/><Relationship Id="rId11" Type="http://schemas.openxmlformats.org/officeDocument/2006/relationships/vmlDrawing" Target="../drawings/vmlDrawing4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wmf"/><Relationship Id="rId8" Type="http://schemas.openxmlformats.org/officeDocument/2006/relationships/oleObject" Target="../embeddings/oleObject5.bin"/><Relationship Id="rId7" Type="http://schemas.openxmlformats.org/officeDocument/2006/relationships/image" Target="../media/image14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25.xml"/><Relationship Id="rId11" Type="http://schemas.openxmlformats.org/officeDocument/2006/relationships/vmlDrawing" Target="../drawings/vmlDrawing5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wmf"/><Relationship Id="rId8" Type="http://schemas.openxmlformats.org/officeDocument/2006/relationships/oleObject" Target="../embeddings/oleObject6.bin"/><Relationship Id="rId7" Type="http://schemas.openxmlformats.org/officeDocument/2006/relationships/image" Target="../media/image14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41.xml"/><Relationship Id="rId11" Type="http://schemas.openxmlformats.org/officeDocument/2006/relationships/vmlDrawing" Target="../drawings/vmlDrawing6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wmf"/><Relationship Id="rId8" Type="http://schemas.openxmlformats.org/officeDocument/2006/relationships/oleObject" Target="../embeddings/oleObject7.bin"/><Relationship Id="rId7" Type="http://schemas.openxmlformats.org/officeDocument/2006/relationships/image" Target="../media/image14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44.xml"/><Relationship Id="rId11" Type="http://schemas.openxmlformats.org/officeDocument/2006/relationships/vmlDrawing" Target="../drawings/vmlDrawing7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0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wmf"/><Relationship Id="rId8" Type="http://schemas.openxmlformats.org/officeDocument/2006/relationships/image" Target="../media/image13.wmf"/><Relationship Id="rId7" Type="http://schemas.openxmlformats.org/officeDocument/2006/relationships/image" Target="../media/image12.wmf"/><Relationship Id="rId6" Type="http://schemas.openxmlformats.org/officeDocument/2006/relationships/image" Target="../media/image11.wmf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29.svg"/><Relationship Id="rId14" Type="http://schemas.openxmlformats.org/officeDocument/2006/relationships/notesSlide" Target="../notesSlides/notesSlide55.xml"/><Relationship Id="rId13" Type="http://schemas.openxmlformats.org/officeDocument/2006/relationships/vmlDrawing" Target="../drawings/vmlDrawing8.vml"/><Relationship Id="rId12" Type="http://schemas.openxmlformats.org/officeDocument/2006/relationships/slideLayout" Target="../slideLayouts/slideLayout10.xml"/><Relationship Id="rId11" Type="http://schemas.openxmlformats.org/officeDocument/2006/relationships/image" Target="../media/image33.wmf"/><Relationship Id="rId10" Type="http://schemas.openxmlformats.org/officeDocument/2006/relationships/oleObject" Target="../embeddings/oleObject8.bin"/><Relationship Id="rId1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3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3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image" Target="../media/image23.png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wmf"/><Relationship Id="rId8" Type="http://schemas.openxmlformats.org/officeDocument/2006/relationships/image" Target="../media/image13.wmf"/><Relationship Id="rId7" Type="http://schemas.openxmlformats.org/officeDocument/2006/relationships/image" Target="../media/image12.wmf"/><Relationship Id="rId6" Type="http://schemas.openxmlformats.org/officeDocument/2006/relationships/image" Target="../media/image11.wmf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4" Type="http://schemas.openxmlformats.org/officeDocument/2006/relationships/notesSlide" Target="../notesSlides/notesSlide74.xml"/><Relationship Id="rId13" Type="http://schemas.openxmlformats.org/officeDocument/2006/relationships/vmlDrawing" Target="../drawings/vmlDrawing9.vml"/><Relationship Id="rId12" Type="http://schemas.openxmlformats.org/officeDocument/2006/relationships/slideLayout" Target="../slideLayouts/slideLayout10.xml"/><Relationship Id="rId11" Type="http://schemas.openxmlformats.org/officeDocument/2006/relationships/image" Target="../media/image37.wmf"/><Relationship Id="rId10" Type="http://schemas.openxmlformats.org/officeDocument/2006/relationships/oleObject" Target="../embeddings/oleObject9.bin"/><Relationship Id="rId1" Type="http://schemas.openxmlformats.org/officeDocument/2006/relationships/image" Target="../media/image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30.png"/></Relationships>
</file>

<file path=ppt/slides/_rels/slide7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wmf"/><Relationship Id="rId8" Type="http://schemas.openxmlformats.org/officeDocument/2006/relationships/oleObject" Target="../embeddings/oleObject10.bin"/><Relationship Id="rId7" Type="http://schemas.openxmlformats.org/officeDocument/2006/relationships/image" Target="../media/image36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78.xml"/><Relationship Id="rId11" Type="http://schemas.openxmlformats.org/officeDocument/2006/relationships/vmlDrawing" Target="../drawings/vmlDrawing10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3.png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wmf"/><Relationship Id="rId8" Type="http://schemas.openxmlformats.org/officeDocument/2006/relationships/oleObject" Target="../embeddings/oleObject11.bin"/><Relationship Id="rId7" Type="http://schemas.openxmlformats.org/officeDocument/2006/relationships/image" Target="../media/image36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81.xml"/><Relationship Id="rId11" Type="http://schemas.openxmlformats.org/officeDocument/2006/relationships/vmlDrawing" Target="../drawings/vmlDrawing11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wmf"/><Relationship Id="rId8" Type="http://schemas.openxmlformats.org/officeDocument/2006/relationships/oleObject" Target="../embeddings/oleObject12.bin"/><Relationship Id="rId7" Type="http://schemas.openxmlformats.org/officeDocument/2006/relationships/image" Target="../media/image36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2" Type="http://schemas.openxmlformats.org/officeDocument/2006/relationships/notesSlide" Target="../notesSlides/notesSlide84.xml"/><Relationship Id="rId11" Type="http://schemas.openxmlformats.org/officeDocument/2006/relationships/vmlDrawing" Target="../drawings/vmlDrawing12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1.png"/></Relationships>
</file>

<file path=ppt/slides/_rels/slide8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6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0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3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0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3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30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0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4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2278782" y="2709714"/>
            <a:ext cx="77061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单元</a:t>
            </a:r>
            <a:r>
              <a:rPr lang="en-US" altLang="zh-CN" sz="4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4</a:t>
            </a:r>
            <a:r>
              <a:rPr lang="zh-CN" altLang="en-US" sz="4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  </a:t>
            </a:r>
            <a:r>
              <a:rPr lang="en-US" sz="4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Hive</a:t>
            </a:r>
            <a:r>
              <a:rPr lang="zh-CN" altLang="en-US" sz="4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数据操作</a:t>
            </a:r>
            <a:endParaRPr lang="zh-CN" altLang="en-US" sz="48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sp>
        <p:nvSpPr>
          <p:cNvPr id="68" name="Rectangle 4"/>
          <p:cNvSpPr txBox="1">
            <a:spLocks noChangeArrowheads="1"/>
          </p:cNvSpPr>
          <p:nvPr/>
        </p:nvSpPr>
        <p:spPr>
          <a:xfrm>
            <a:off x="4871085" y="3861435"/>
            <a:ext cx="5740400" cy="430530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sz="2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198662" y="1854607"/>
            <a:ext cx="9865096" cy="688075"/>
            <a:chOff x="978872" y="1800500"/>
            <a:chExt cx="6967680" cy="515937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500"/>
              <a:ext cx="6967680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掌握向表加载文件的操作，能够熟练运用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LOAD DATA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语句将文件中的数据加载到表中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>
            <p:custDataLst>
              <p:tags r:id="rId1"/>
            </p:custDataLst>
          </p:nvPr>
        </p:nvGrpSpPr>
        <p:grpSpPr>
          <a:xfrm>
            <a:off x="1198662" y="2871801"/>
            <a:ext cx="9865096" cy="685959"/>
            <a:chOff x="978872" y="2570437"/>
            <a:chExt cx="5437064" cy="514350"/>
          </a:xfrm>
        </p:grpSpPr>
        <p:sp>
          <p:nvSpPr>
            <p:cNvPr id="84" name="Pentagon 5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掌握插入数据的操作，能够熟练运用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INSERT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语句向表中插入数据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6" name="组合 85"/>
          <p:cNvGrpSpPr/>
          <p:nvPr>
            <p:custDataLst>
              <p:tags r:id="rId4"/>
            </p:custDataLst>
          </p:nvPr>
        </p:nvGrpSpPr>
        <p:grpSpPr>
          <a:xfrm>
            <a:off x="1198662" y="3886879"/>
            <a:ext cx="9865096" cy="688077"/>
            <a:chOff x="978872" y="3338787"/>
            <a:chExt cx="5437064" cy="515938"/>
          </a:xfrm>
        </p:grpSpPr>
        <p:sp>
          <p:nvSpPr>
            <p:cNvPr id="87" name="Pentagon 6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3338787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熟悉将查询结果写入文件的操作，能够使用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INSERT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语句将表的查询结果导出到指定文件中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9" name="组合 88"/>
          <p:cNvGrpSpPr/>
          <p:nvPr>
            <p:custDataLst>
              <p:tags r:id="rId7"/>
            </p:custDataLst>
          </p:nvPr>
        </p:nvGrpSpPr>
        <p:grpSpPr>
          <a:xfrm>
            <a:off x="1198662" y="4904075"/>
            <a:ext cx="9865096" cy="685959"/>
            <a:chOff x="978872" y="4108725"/>
            <a:chExt cx="5437064" cy="514350"/>
          </a:xfrm>
        </p:grpSpPr>
        <p:sp>
          <p:nvSpPr>
            <p:cNvPr id="90" name="Pentagon 7"/>
            <p:cNvSpPr/>
            <p:nvPr>
              <p:custDataLst>
                <p:tags r:id="rId8"/>
              </p:custDataLst>
            </p:nvPr>
          </p:nvSpPr>
          <p:spPr bwMode="auto">
            <a:xfrm>
              <a:off x="978872" y="4108725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了解事务操作，能够在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中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启用事务支持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，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并实现事务表的数据更新与删除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91" name="MH_Others_1"/>
            <p:cNvSpPr/>
            <p:nvPr>
              <p:custDataLst>
                <p:tags r:id="rId9"/>
              </p:custDataLst>
            </p:nvPr>
          </p:nvSpPr>
          <p:spPr bwMode="auto">
            <a:xfrm>
              <a:off x="985222" y="4108725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10"/>
            </p:custDataLst>
          </p:nvPr>
        </p:nvGrpSpPr>
        <p:grpSpPr>
          <a:xfrm>
            <a:off x="1198662" y="5912187"/>
            <a:ext cx="9865096" cy="685959"/>
            <a:chOff x="978872" y="4108725"/>
            <a:chExt cx="5437064" cy="514350"/>
          </a:xfrm>
        </p:grpSpPr>
        <p:sp>
          <p:nvSpPr>
            <p:cNvPr id="17" name="Pentagon 7"/>
            <p:cNvSpPr/>
            <p:nvPr>
              <p:custDataLst>
                <p:tags r:id="rId11"/>
              </p:custDataLst>
            </p:nvPr>
          </p:nvSpPr>
          <p:spPr bwMode="auto">
            <a:xfrm>
              <a:off x="978872" y="4108725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了解导入与导出数据，能够完成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表级别的数据迁移与复制操作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18" name="MH_Others_1"/>
            <p:cNvSpPr/>
            <p:nvPr>
              <p:custDataLst>
                <p:tags r:id="rId12"/>
              </p:custDataLst>
            </p:nvPr>
          </p:nvSpPr>
          <p:spPr bwMode="auto">
            <a:xfrm>
              <a:off x="985222" y="4108725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29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单元概</a:t>
            </a: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1009935" y="1714674"/>
            <a:ext cx="1015113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数据操作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是数据仓库建设中承接表结构定义与数据分析应用的重要环节。在完成数据库、表、分区等对象的定义后，还需要将数据加载到表中，并根据业务需求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完成数据插入、更新、删除等操作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。为此，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提供了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数据操作语言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Data Manipulation Language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，简称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DML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），用于对表中的数据进行管理。本单元将详细讲解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中常用的数据操作方法。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4" descr="https://timgsa.baidu.com/timg?image&amp;quality=80&amp;size=b9999_10000&amp;sec=1553764787053&amp;di=63201b69439172d2f26edff5c9a921d9&amp;imgtype=0&amp;src=http%3A%2F%2Fscimg.jb51.net%2Fallimg%2F150701%2F14-150F11I343I7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940" y="3651885"/>
            <a:ext cx="2465705" cy="313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863" y="572758"/>
            <a:ext cx="3007988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3119265" y="2004954"/>
            <a:ext cx="1192190" cy="613062"/>
            <a:chOff x="2215144" y="982844"/>
            <a:chExt cx="1244730" cy="842780"/>
          </a:xfrm>
        </p:grpSpPr>
        <p:sp>
          <p:nvSpPr>
            <p:cNvPr id="46" name="平行四边形 45"/>
            <p:cNvSpPr/>
            <p:nvPr>
              <p:custDataLst>
                <p:tags r:id="rId2"/>
              </p:custDataLst>
            </p:nvPr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3119265" y="2997107"/>
            <a:ext cx="1192190" cy="618406"/>
            <a:chOff x="2215144" y="2026500"/>
            <a:chExt cx="1244730" cy="850129"/>
          </a:xfrm>
        </p:grpSpPr>
        <p:sp>
          <p:nvSpPr>
            <p:cNvPr id="49" name="平行四边形 48"/>
            <p:cNvSpPr/>
            <p:nvPr>
              <p:custDataLst>
                <p:tags r:id="rId5"/>
              </p:custDataLst>
            </p:nvPr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7"/>
            </p:custDataLst>
          </p:nvPr>
        </p:nvGrpSpPr>
        <p:grpSpPr>
          <a:xfrm>
            <a:off x="3119265" y="3999440"/>
            <a:ext cx="1192190" cy="614525"/>
            <a:chOff x="2215144" y="3084852"/>
            <a:chExt cx="1244730" cy="844793"/>
          </a:xfrm>
        </p:grpSpPr>
        <p:sp>
          <p:nvSpPr>
            <p:cNvPr id="52" name="平行四边形 51"/>
            <p:cNvSpPr/>
            <p:nvPr>
              <p:custDataLst>
                <p:tags r:id="rId8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10"/>
            </p:custDataLst>
          </p:nvPr>
        </p:nvGrpSpPr>
        <p:grpSpPr>
          <a:xfrm>
            <a:off x="4024817" y="1982775"/>
            <a:ext cx="5142331" cy="613062"/>
            <a:chOff x="4315150" y="953426"/>
            <a:chExt cx="3857250" cy="540057"/>
          </a:xfrm>
        </p:grpSpPr>
        <p:sp>
          <p:nvSpPr>
            <p:cNvPr id="61" name="矩形 60"/>
            <p:cNvSpPr/>
            <p:nvPr>
              <p:custDataLst>
                <p:tags r:id="rId11"/>
              </p:custDataLst>
            </p:nvPr>
          </p:nvSpPr>
          <p:spPr>
            <a:xfrm>
              <a:off x="4841196" y="1036090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任务：向表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加载文件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2" name="平行四边形 61"/>
            <p:cNvSpPr/>
            <p:nvPr>
              <p:custDataLst>
                <p:tags r:id="rId12"/>
              </p:custDataLst>
            </p:nvPr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>
            <p:custDataLst>
              <p:tags r:id="rId13"/>
            </p:custDataLst>
          </p:nvPr>
        </p:nvGrpSpPr>
        <p:grpSpPr>
          <a:xfrm>
            <a:off x="4024817" y="2980281"/>
            <a:ext cx="5142331" cy="613062"/>
            <a:chOff x="4315150" y="1647579"/>
            <a:chExt cx="3857250" cy="540057"/>
          </a:xfrm>
        </p:grpSpPr>
        <p:sp>
          <p:nvSpPr>
            <p:cNvPr id="64" name="矩形 63"/>
            <p:cNvSpPr/>
            <p:nvPr>
              <p:custDataLst>
                <p:tags r:id="rId14"/>
              </p:custDataLst>
            </p:nvPr>
          </p:nvSpPr>
          <p:spPr>
            <a:xfrm>
              <a:off x="4841196" y="1730243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任务：向表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插入数据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5" name="平行四边形 64"/>
            <p:cNvSpPr/>
            <p:nvPr>
              <p:custDataLst>
                <p:tags r:id="rId15"/>
              </p:custDataLst>
            </p:nvPr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16"/>
            </p:custDataLst>
          </p:nvPr>
        </p:nvGrpSpPr>
        <p:grpSpPr>
          <a:xfrm>
            <a:off x="4024817" y="3977787"/>
            <a:ext cx="5142331" cy="613062"/>
            <a:chOff x="4315150" y="2341731"/>
            <a:chExt cx="3857250" cy="540057"/>
          </a:xfrm>
        </p:grpSpPr>
        <p:sp>
          <p:nvSpPr>
            <p:cNvPr id="67" name="矩形 66"/>
            <p:cNvSpPr/>
            <p:nvPr>
              <p:custDataLst>
                <p:tags r:id="rId17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任务：将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查询结果写入文件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8" name="平行四边形 67"/>
            <p:cNvSpPr/>
            <p:nvPr>
              <p:custDataLst>
                <p:tags r:id="rId18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19"/>
            </p:custDataLst>
          </p:nvPr>
        </p:nvGrpSpPr>
        <p:grpSpPr>
          <a:xfrm>
            <a:off x="3083809" y="4966398"/>
            <a:ext cx="1192190" cy="614525"/>
            <a:chOff x="2215144" y="3084852"/>
            <a:chExt cx="1244730" cy="844793"/>
          </a:xfrm>
        </p:grpSpPr>
        <p:sp>
          <p:nvSpPr>
            <p:cNvPr id="22" name="平行四边形 21"/>
            <p:cNvSpPr/>
            <p:nvPr>
              <p:custDataLst>
                <p:tags r:id="rId20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11"/>
            <p:cNvSpPr txBox="1"/>
            <p:nvPr>
              <p:custDataLst>
                <p:tags r:id="rId21"/>
              </p:custDataLst>
            </p:nvPr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2"/>
            </p:custDataLst>
          </p:nvPr>
        </p:nvGrpSpPr>
        <p:grpSpPr>
          <a:xfrm>
            <a:off x="3989361" y="4944745"/>
            <a:ext cx="5142331" cy="613062"/>
            <a:chOff x="4315150" y="2341731"/>
            <a:chExt cx="3857250" cy="540057"/>
          </a:xfrm>
        </p:grpSpPr>
        <p:sp>
          <p:nvSpPr>
            <p:cNvPr id="25" name="矩形 24"/>
            <p:cNvSpPr/>
            <p:nvPr>
              <p:custDataLst>
                <p:tags r:id="rId23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任务：执行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Hive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事务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操作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平行四边形 25"/>
            <p:cNvSpPr/>
            <p:nvPr>
              <p:custDataLst>
                <p:tags r:id="rId24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25"/>
            </p:custDataLst>
          </p:nvPr>
        </p:nvGrpSpPr>
        <p:grpSpPr>
          <a:xfrm>
            <a:off x="3173979" y="5971603"/>
            <a:ext cx="1192190" cy="613315"/>
            <a:chOff x="2215144" y="3084852"/>
            <a:chExt cx="1244730" cy="843130"/>
          </a:xfrm>
        </p:grpSpPr>
        <p:sp>
          <p:nvSpPr>
            <p:cNvPr id="3" name="平行四边形 2"/>
            <p:cNvSpPr/>
            <p:nvPr>
              <p:custDataLst>
                <p:tags r:id="rId26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文本框 11"/>
            <p:cNvSpPr txBox="1"/>
            <p:nvPr>
              <p:custDataLst>
                <p:tags r:id="rId27"/>
              </p:custDataLst>
            </p:nvPr>
          </p:nvSpPr>
          <p:spPr>
            <a:xfrm>
              <a:off x="2393075" y="3125750"/>
              <a:ext cx="1066799" cy="802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28"/>
            </p:custDataLst>
          </p:nvPr>
        </p:nvGrpSpPr>
        <p:grpSpPr>
          <a:xfrm>
            <a:off x="4079531" y="5949950"/>
            <a:ext cx="5142331" cy="613062"/>
            <a:chOff x="4315150" y="2341731"/>
            <a:chExt cx="3857250" cy="540057"/>
          </a:xfrm>
        </p:grpSpPr>
        <p:sp>
          <p:nvSpPr>
            <p:cNvPr id="6" name="矩形 5"/>
            <p:cNvSpPr/>
            <p:nvPr>
              <p:custDataLst>
                <p:tags r:id="rId29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导入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与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导出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数据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平行四边形 6"/>
            <p:cNvSpPr/>
            <p:nvPr>
              <p:custDataLst>
                <p:tags r:id="rId30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009301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掌握向表加载文件的操作，能够熟练运用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LOAD DATA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语句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将文件中的数据加载到表中。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1917064"/>
            <a:ext cx="6805930" cy="3600961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4943078" y="2032389"/>
            <a:ext cx="5927055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是一种面向大规模数据处理的数据仓库工具，在实际应用中通常需要一次性将海量数据加载到表中。这些数据通常来自外部文件，常见存储位置包括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本地文件系统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等。虽然用户可以直接将文件放入表的数据存储目录，由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按表的解析规则读取，但官方更推荐使用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LOAD DATA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将文件加载到表中，以确保操作过程的规范性。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910630" y="1989634"/>
            <a:ext cx="6120680" cy="3945092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1160735" y="2311986"/>
            <a:ext cx="5804172" cy="33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>
              <a:lnSpc>
                <a:spcPct val="150000"/>
              </a:lnSpc>
              <a:buNone/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LOAD DATA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的本质是将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文件复制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到表的数据存储目录中，并不会对文件内容进行转换，也不会触发执行引擎。从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3.0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开始，在某些特殊场景下，该语句可能被内部转换为插入数据的执行逻辑，从而通过执行引擎完成加载。例如，向分桶表加载数据，或向分区表加载数据但未显式指定分区信息。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7334" y="2080040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/>
          <p:cNvSpPr/>
          <p:nvPr/>
        </p:nvSpPr>
        <p:spPr>
          <a:xfrm>
            <a:off x="928905" y="2637706"/>
            <a:ext cx="10216594" cy="3528392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883356" y="3178160"/>
            <a:ext cx="7992888" cy="26278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37523" y="3255160"/>
            <a:ext cx="5424818" cy="234628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LOAD DATA [LOCAL] INPATH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filepath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[OVERWRITE]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INTO TABLE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[PARTITION (col=value[,col=value,...])]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[INPUTFORMAT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inputformat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SERDE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serde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原创设计师QQ598969553          _4"/>
          <p:cNvSpPr/>
          <p:nvPr/>
        </p:nvSpPr>
        <p:spPr>
          <a:xfrm>
            <a:off x="910630" y="1273986"/>
            <a:ext cx="4608512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LOAD DATA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的语法格式如下。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1843664" y="2407972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28"/>
          <p:cNvSpPr txBox="1"/>
          <p:nvPr/>
        </p:nvSpPr>
        <p:spPr>
          <a:xfrm>
            <a:off x="1915672" y="2434158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语法格式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421682"/>
            <a:ext cx="5927055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接下来，针对上述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语法格式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的进行介绍。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910630" y="1773610"/>
            <a:ext cx="9991835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为可选，用于指定文件是否位于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本地文件系统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，具体说明如下。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LOCAL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 bwMode="auto">
          <a:xfrm rot="574600">
            <a:off x="944786" y="3118095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986161" y="3149151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409227" y="3583021"/>
            <a:ext cx="9612227" cy="1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" name="直接连接符 17"/>
          <p:cNvCxnSpPr/>
          <p:nvPr/>
        </p:nvCxnSpPr>
        <p:spPr>
          <a:xfrm>
            <a:off x="1409227" y="4972658"/>
            <a:ext cx="9684438" cy="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9" name="矩形 18"/>
          <p:cNvSpPr/>
          <p:nvPr/>
        </p:nvSpPr>
        <p:spPr>
          <a:xfrm>
            <a:off x="1446754" y="2753464"/>
            <a:ext cx="9574700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当指定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关键字时，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会从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所在服务器的本地文件系统中，将指定文件复制到表的数据存储目录。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 rot="574600">
            <a:off x="944786" y="454904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986161" y="4580100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84013" y="3804406"/>
            <a:ext cx="9798874" cy="11375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当未指定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关键字时，如果</a:t>
            </a:r>
            <a:r>
              <a:rPr lang="en-US" altLang="zh-CN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filepath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参数是带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scheme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的完整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，那么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会从对应的文件系统中将指定文件移动到表的数据存储目录，否则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会根据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Hadoop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配置文件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core-site.xml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中的参数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fs.defaultFS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推断文件系统，并将文件移动到表的数据存储目录。</a:t>
            </a:r>
            <a:endParaRPr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标注 8"/>
          <p:cNvSpPr/>
          <p:nvPr/>
        </p:nvSpPr>
        <p:spPr bwMode="auto">
          <a:xfrm>
            <a:off x="1946729" y="5429200"/>
            <a:ext cx="7919636" cy="933096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需要注意的是，在未指定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LOCAL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关键字的情况下，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filepath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参数所指向的文件必须与表的数据存储目录位于同一文件系统中。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/>
          <p:cNvSpPr/>
          <p:nvPr/>
        </p:nvSpPr>
        <p:spPr>
          <a:xfrm>
            <a:off x="1011115" y="2133650"/>
            <a:ext cx="5588147" cy="3312368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1"/>
          <p:cNvSpPr txBox="1"/>
          <p:nvPr/>
        </p:nvSpPr>
        <p:spPr>
          <a:xfrm>
            <a:off x="1327675" y="2565698"/>
            <a:ext cx="4752528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filepath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既可以指定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单个文件路径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，也可以指定目录路径。当指定为目录路径时，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该目录下的所有文件，包含子目录中的文件（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3.0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引入的新特性）。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filepath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1310" y="1659806"/>
            <a:ext cx="4393746" cy="4158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910631" y="1773610"/>
            <a:ext cx="720080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filepath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指定的路径支持以下三种形式，具体介绍如下。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 bwMode="auto">
          <a:xfrm rot="574600">
            <a:off x="944786" y="3425173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986161" y="3456229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409227" y="3890099"/>
            <a:ext cx="9612227" cy="1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8" name="直接连接符 17"/>
          <p:cNvCxnSpPr/>
          <p:nvPr/>
        </p:nvCxnSpPr>
        <p:spPr>
          <a:xfrm>
            <a:off x="1409227" y="4894446"/>
            <a:ext cx="9684438" cy="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9" name="矩形 18"/>
          <p:cNvSpPr/>
          <p:nvPr/>
        </p:nvSpPr>
        <p:spPr>
          <a:xfrm>
            <a:off x="1446754" y="2709714"/>
            <a:ext cx="9574700" cy="11375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相对路径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是指相对于当前位置的路径，在指定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关键字时，当前位置为本地文件系统中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的工作路径，即启动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时所处的路径，否则当前位置通常为相应文件系统的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/user/&lt;username&gt;/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，其中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username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取决于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的操作用户。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 rot="574600">
            <a:off x="944786" y="4470832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986161" y="4501888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84013" y="4365898"/>
            <a:ext cx="9798874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绝对路径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是指从根目录开始的完整路径。例如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/export/data/project/data.txt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就是一个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绝对路径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filepath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409227" y="6012112"/>
            <a:ext cx="9684438" cy="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4" name="椭圆 23"/>
          <p:cNvSpPr/>
          <p:nvPr/>
        </p:nvSpPr>
        <p:spPr bwMode="auto">
          <a:xfrm rot="574600">
            <a:off x="944786" y="558849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Box 10"/>
          <p:cNvSpPr txBox="1">
            <a:spLocks noChangeArrowheads="1"/>
          </p:cNvSpPr>
          <p:nvPr/>
        </p:nvSpPr>
        <p:spPr bwMode="auto">
          <a:xfrm>
            <a:off x="986161" y="5619554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94606" y="5187169"/>
            <a:ext cx="9798874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scheme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的完整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URL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是指包含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端口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所组成的统一资源定位符，通过协议可以推断出文件系统的类型。</a:t>
            </a:r>
            <a:endParaRPr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11114" y="1833516"/>
            <a:ext cx="10513167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OVERWRITE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为可选，用于指定加载数据的模式为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。当指定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OVERWRITE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关键字时，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会清空表中的原有数据，再将指定文件的数据加载到表中；当未指定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OVERWRITE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关键字时，表示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以追加模式加载数据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直接将指定文件的数据追加到表中，而不会清空表中的原有数据。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OVERWRITE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1114" y="3949198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db_name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1"/>
          <p:cNvSpPr txBox="1"/>
          <p:nvPr/>
        </p:nvSpPr>
        <p:spPr>
          <a:xfrm>
            <a:off x="1011113" y="4754211"/>
            <a:ext cx="10513167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db_name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为可选，用于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指定数据库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的名称，表示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向该数据库中的表加载数据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。若未指定，则向当前使用数据库中的表加载数据。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11114" y="1833516"/>
            <a:ext cx="10513167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table_name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参数用于指定表的名称。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table_name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1114" y="2781722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 PARTITION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1"/>
          <p:cNvSpPr txBox="1"/>
          <p:nvPr/>
        </p:nvSpPr>
        <p:spPr>
          <a:xfrm>
            <a:off x="1011113" y="3586735"/>
            <a:ext cx="10513167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PARTITION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为可选，用于向分区表的指定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分区加载数据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参数用于指定分区字段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，分区字段的数量与顺序必须与创建分区表时定义的分区字段一致。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value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用于指定分区字段对应的取值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/>
          <p:cNvSpPr/>
          <p:nvPr/>
        </p:nvSpPr>
        <p:spPr>
          <a:xfrm>
            <a:off x="1011115" y="1917626"/>
            <a:ext cx="5588147" cy="4158066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1"/>
          <p:cNvSpPr txBox="1"/>
          <p:nvPr/>
        </p:nvSpPr>
        <p:spPr>
          <a:xfrm>
            <a:off x="1327675" y="2131440"/>
            <a:ext cx="5017298" cy="3731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3.0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之前，向分区表加载数据时，必须通过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PARTITION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显式指定分区信息，这种方式称为静态分区。从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3.0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开始，如果未指定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PARTITION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会尝试自动推断，将文件的最后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列数据作为分区字段的值，其中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等于分区字段的数量，这种方式称为动态分区。若文件的内容不符合预期，则会报错。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1310" y="1659806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 PARTITION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1011115" y="1845617"/>
            <a:ext cx="5588147" cy="4001871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1"/>
          <p:cNvSpPr txBox="1"/>
          <p:nvPr/>
        </p:nvSpPr>
        <p:spPr>
          <a:xfrm>
            <a:off x="1404071" y="2133649"/>
            <a:ext cx="4680520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INPUTFORMAT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为可选，在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3.0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中新增，用于指定读取文件的规则，其中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inputformat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用于指定读取文件所使用的类，默认为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TextInputFormat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，适用于文本文件类型；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参数用于指定序列化和反序列化的类型，默认为原生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92218" y="1677195"/>
            <a:ext cx="4393746" cy="4158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421682"/>
            <a:ext cx="592705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接下来，演示如何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将文件加载到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表和分区中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，具体内容如下。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7937288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中创建</a:t>
            </a:r>
            <a:r>
              <a:rPr lang="zh-CN" altLang="en-US" sz="2000" dirty="0">
                <a:solidFill>
                  <a:srgbClr val="1369B2"/>
                </a:solidFill>
              </a:rPr>
              <a:t>数据库</a:t>
            </a:r>
            <a:r>
              <a:rPr lang="en-US" altLang="zh-CN" sz="2000" dirty="0">
                <a:solidFill>
                  <a:srgbClr val="1369B2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1112" y="2908003"/>
            <a:ext cx="7992888" cy="16093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08606" y="3373427"/>
            <a:ext cx="5512856" cy="49962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CREATE DATABASE IF NOT EXISTS chapter4;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7937288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数据库中创建表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orders_np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7925" y="2687696"/>
            <a:ext cx="3662218" cy="3936884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3299590" y="3882651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6"/>
          <p:cNvSpPr/>
          <p:nvPr/>
        </p:nvSpPr>
        <p:spPr>
          <a:xfrm>
            <a:off x="3864076" y="3657286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051706" y="3707117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27490" y="4560045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922" y="4044302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187" y="4044302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4555" y="4143298"/>
            <a:ext cx="930870" cy="576847"/>
          </a:xfrm>
        </p:spPr>
      </p:pic>
      <p:pic>
        <p:nvPicPr>
          <p:cNvPr id="20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2506" y="4063411"/>
            <a:ext cx="1335103" cy="623648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0312" y="4005858"/>
          <a:ext cx="1195732" cy="662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162050" imgH="638175" progId="Package">
                  <p:embed/>
                </p:oleObj>
              </mc:Choice>
              <mc:Fallback>
                <p:oleObj name="包装程序外壳对象" showAsIcon="1" r:id="rId8" imgW="1162050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40312" y="4005858"/>
                        <a:ext cx="1195732" cy="662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7937288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数据库中创建分区表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7925" y="2687696"/>
            <a:ext cx="3662218" cy="3936884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3299590" y="3882651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6"/>
          <p:cNvSpPr/>
          <p:nvPr/>
        </p:nvSpPr>
        <p:spPr>
          <a:xfrm>
            <a:off x="3864076" y="3657286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051706" y="3707117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27490" y="4560045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922" y="4044302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187" y="4044302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4555" y="4143298"/>
            <a:ext cx="930870" cy="576847"/>
          </a:xfrm>
        </p:spPr>
      </p:pic>
      <p:pic>
        <p:nvPicPr>
          <p:cNvPr id="20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2506" y="4063411"/>
            <a:ext cx="1335103" cy="623648"/>
          </a:xfrm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98445" y="4087617"/>
          <a:ext cx="1027548" cy="569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162050" imgH="638175" progId="Package">
                  <p:embed/>
                </p:oleObj>
              </mc:Choice>
              <mc:Fallback>
                <p:oleObj name="包装程序外壳对象" showAsIcon="1" r:id="rId8" imgW="1162050" imgH="638175" progId="Package">
                  <p:embed/>
                  <p:pic>
                    <p:nvPicPr>
                      <p:cNvPr id="0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98445" y="4087617"/>
                        <a:ext cx="1027548" cy="5692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7937288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在虚拟机</a:t>
            </a:r>
            <a:r>
              <a:rPr lang="en-US" altLang="zh-CN" sz="2000" dirty="0">
                <a:solidFill>
                  <a:srgbClr val="595959"/>
                </a:solidFill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</a:rPr>
              <a:t>中创建</a:t>
            </a:r>
            <a:r>
              <a:rPr lang="en-US" altLang="zh-CN" sz="2000" dirty="0">
                <a:solidFill>
                  <a:srgbClr val="1369B2"/>
                </a:solidFill>
              </a:rPr>
              <a:t>/export/data/chapter4</a:t>
            </a:r>
            <a:r>
              <a:rPr lang="zh-CN" altLang="en-US" sz="2000" dirty="0">
                <a:solidFill>
                  <a:srgbClr val="595959"/>
                </a:solidFill>
              </a:rPr>
              <a:t>目录，用于存放向表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orders_np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加载数据时所需的文件，在虚拟机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</a:rPr>
              <a:t>中执行如下命令。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1112" y="3645818"/>
            <a:ext cx="7992888" cy="16093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08606" y="4111242"/>
            <a:ext cx="3719929" cy="49962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mkdir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/export/data/chapter4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7453" y="3278932"/>
            <a:ext cx="3143895" cy="3379687"/>
          </a:xfrm>
          <a:prstGeom prst="rect">
            <a:avLst/>
          </a:prstGeom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14296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将文件</a:t>
            </a:r>
            <a:r>
              <a:rPr lang="en-US" altLang="zh-CN" sz="2000" dirty="0" err="1">
                <a:solidFill>
                  <a:srgbClr val="1369B2"/>
                </a:solidFill>
              </a:rPr>
              <a:t>orders_np.json</a:t>
            </a:r>
            <a:r>
              <a:rPr lang="zh-CN" altLang="en-US" sz="2000" dirty="0">
                <a:solidFill>
                  <a:srgbClr val="595959"/>
                </a:solidFill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</a:rPr>
              <a:t>orders_2025_08.csv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</a:rPr>
              <a:t>orders_2025_09.csv</a:t>
            </a:r>
            <a:r>
              <a:rPr lang="zh-CN" altLang="en-US" sz="2000" dirty="0">
                <a:solidFill>
                  <a:srgbClr val="595959"/>
                </a:solidFill>
              </a:rPr>
              <a:t>上传到虚拟机</a:t>
            </a:r>
            <a:r>
              <a:rPr lang="en-US" altLang="zh-CN" sz="2000" dirty="0">
                <a:solidFill>
                  <a:srgbClr val="595959"/>
                </a:solidFill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595959"/>
                </a:solidFill>
              </a:rPr>
              <a:t>/export/data/chapter4</a:t>
            </a:r>
            <a:r>
              <a:rPr lang="zh-CN" altLang="en-US" sz="2000" dirty="0">
                <a:solidFill>
                  <a:srgbClr val="595959"/>
                </a:solidFill>
              </a:rPr>
              <a:t>目录，关于这三个文件的介绍如下。</a:t>
            </a:r>
            <a:endParaRPr lang="en-US" altLang="zh-CN" sz="2000" dirty="0">
              <a:solidFill>
                <a:srgbClr val="595959"/>
              </a:solidFill>
            </a:endParaRPr>
          </a:p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①文件</a:t>
            </a:r>
            <a:r>
              <a:rPr lang="en-US" altLang="zh-CN" sz="2000" dirty="0" err="1">
                <a:solidFill>
                  <a:srgbClr val="595959"/>
                </a:solidFill>
              </a:rPr>
              <a:t>orders_np.json</a:t>
            </a:r>
            <a:r>
              <a:rPr lang="zh-CN" altLang="en-US" sz="2000" dirty="0">
                <a:solidFill>
                  <a:srgbClr val="595959"/>
                </a:solidFill>
              </a:rPr>
              <a:t>用于向表</a:t>
            </a:r>
            <a:r>
              <a:rPr lang="en-US" altLang="zh-CN" sz="2000" dirty="0" err="1">
                <a:solidFill>
                  <a:srgbClr val="595959"/>
                </a:solidFill>
              </a:rPr>
              <a:t>orders_np</a:t>
            </a:r>
            <a:r>
              <a:rPr lang="zh-CN" altLang="en-US" sz="2000" dirty="0">
                <a:solidFill>
                  <a:srgbClr val="595959"/>
                </a:solidFill>
              </a:rPr>
              <a:t>加载数据，其内容如文件。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原创设计师QQ598969553          _3"/>
          <p:cNvSpPr/>
          <p:nvPr/>
        </p:nvSpPr>
        <p:spPr>
          <a:xfrm>
            <a:off x="3630796" y="438302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6"/>
          <p:cNvSpPr/>
          <p:nvPr/>
        </p:nvSpPr>
        <p:spPr>
          <a:xfrm>
            <a:off x="4195282" y="415765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382912" y="420748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658696" y="5060414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128" y="4544671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393" y="4544671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761" y="4643667"/>
            <a:ext cx="930870" cy="576847"/>
          </a:xfrm>
        </p:spPr>
      </p:pic>
      <p:pic>
        <p:nvPicPr>
          <p:cNvPr id="20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3712" y="4563780"/>
            <a:ext cx="1335103" cy="623648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2713" y="4499602"/>
          <a:ext cx="1961122" cy="658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924050" imgH="638175" progId="Package">
                  <p:embed/>
                </p:oleObj>
              </mc:Choice>
              <mc:Fallback>
                <p:oleObj name="包装程序外壳对象" showAsIcon="1" r:id="rId8" imgW="1924050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42713" y="4499602"/>
                        <a:ext cx="1961122" cy="658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7453" y="3278932"/>
            <a:ext cx="3143895" cy="3379687"/>
          </a:xfrm>
          <a:prstGeom prst="rect">
            <a:avLst/>
          </a:prstGeom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②</a:t>
            </a:r>
            <a:r>
              <a:rPr lang="zh-CN" altLang="en-US" sz="2000" dirty="0">
                <a:solidFill>
                  <a:srgbClr val="1369B2"/>
                </a:solidFill>
              </a:rPr>
              <a:t>文件</a:t>
            </a:r>
            <a:r>
              <a:rPr lang="en-US" altLang="zh-CN" sz="2000" dirty="0">
                <a:solidFill>
                  <a:srgbClr val="1369B2"/>
                </a:solidFill>
              </a:rPr>
              <a:t>orders_2025_08.csv</a:t>
            </a:r>
            <a:r>
              <a:rPr lang="zh-CN" altLang="en-US" sz="2000" dirty="0">
                <a:solidFill>
                  <a:srgbClr val="595959"/>
                </a:solidFill>
              </a:rPr>
              <a:t>用于通过</a:t>
            </a:r>
            <a:r>
              <a:rPr lang="zh-CN" altLang="en-US" sz="2000" dirty="0">
                <a:solidFill>
                  <a:srgbClr val="1369B2"/>
                </a:solidFill>
              </a:rPr>
              <a:t>静态分区</a:t>
            </a:r>
            <a:r>
              <a:rPr lang="zh-CN" altLang="en-US" sz="2000" dirty="0">
                <a:solidFill>
                  <a:srgbClr val="595959"/>
                </a:solidFill>
              </a:rPr>
              <a:t>的方式向分区表</a:t>
            </a:r>
            <a:r>
              <a:rPr lang="en-US" altLang="zh-CN" sz="2000" dirty="0">
                <a:solidFill>
                  <a:srgbClr val="595959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加载数据，其内容如文件。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原创设计师QQ598969553          _3"/>
          <p:cNvSpPr/>
          <p:nvPr/>
        </p:nvSpPr>
        <p:spPr>
          <a:xfrm>
            <a:off x="3630796" y="438302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6"/>
          <p:cNvSpPr/>
          <p:nvPr/>
        </p:nvSpPr>
        <p:spPr>
          <a:xfrm>
            <a:off x="4195282" y="415765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382912" y="420748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658696" y="5060414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128" y="4544671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393" y="4544671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761" y="4643667"/>
            <a:ext cx="930870" cy="576847"/>
          </a:xfrm>
        </p:spPr>
      </p:pic>
      <p:pic>
        <p:nvPicPr>
          <p:cNvPr id="20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3712" y="4563780"/>
            <a:ext cx="1335103" cy="623648"/>
          </a:xfrm>
        </p:spPr>
      </p:pic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32758" y="4559542"/>
          <a:ext cx="1909952" cy="620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990725" imgH="638175" progId="Package">
                  <p:embed/>
                </p:oleObj>
              </mc:Choice>
              <mc:Fallback>
                <p:oleObj name="包装程序外壳对象" showAsIcon="1" r:id="rId8" imgW="1990725" imgH="638175" progId="Package">
                  <p:embed/>
                  <p:pic>
                    <p:nvPicPr>
                      <p:cNvPr id="0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32758" y="4559542"/>
                        <a:ext cx="1909952" cy="6202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5419" y="2835996"/>
            <a:ext cx="3555929" cy="3822624"/>
          </a:xfrm>
          <a:prstGeom prst="rect">
            <a:avLst/>
          </a:prstGeom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③</a:t>
            </a:r>
            <a:r>
              <a:rPr lang="zh-CN" altLang="en-US" sz="2000" dirty="0">
                <a:solidFill>
                  <a:srgbClr val="1369B2"/>
                </a:solidFill>
              </a:rPr>
              <a:t>文件</a:t>
            </a:r>
            <a:r>
              <a:rPr lang="en-US" altLang="zh-CN" sz="2000" dirty="0">
                <a:solidFill>
                  <a:srgbClr val="1369B2"/>
                </a:solidFill>
              </a:rPr>
              <a:t>orders_2025_09.csv</a:t>
            </a:r>
            <a:r>
              <a:rPr lang="zh-CN" altLang="en-US" sz="2000" dirty="0">
                <a:solidFill>
                  <a:srgbClr val="595959"/>
                </a:solidFill>
              </a:rPr>
              <a:t>用于通过</a:t>
            </a:r>
            <a:r>
              <a:rPr lang="zh-CN" altLang="en-US" sz="2000" dirty="0">
                <a:solidFill>
                  <a:srgbClr val="1369B2"/>
                </a:solidFill>
              </a:rPr>
              <a:t>动态分区</a:t>
            </a:r>
            <a:r>
              <a:rPr lang="zh-CN" altLang="en-US" sz="2000" dirty="0">
                <a:solidFill>
                  <a:srgbClr val="595959"/>
                </a:solidFill>
              </a:rPr>
              <a:t>的方式向分区表</a:t>
            </a:r>
            <a:r>
              <a:rPr lang="en-US" altLang="zh-CN" sz="2000" dirty="0">
                <a:solidFill>
                  <a:srgbClr val="595959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加载数据，其内容如文件。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原创设计师QQ598969553          _3"/>
          <p:cNvSpPr/>
          <p:nvPr/>
        </p:nvSpPr>
        <p:spPr>
          <a:xfrm>
            <a:off x="3630796" y="438302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6"/>
          <p:cNvSpPr/>
          <p:nvPr/>
        </p:nvSpPr>
        <p:spPr>
          <a:xfrm>
            <a:off x="4195282" y="415765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382912" y="420748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658696" y="5060414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128" y="4544671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393" y="4544671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761" y="4643667"/>
            <a:ext cx="930870" cy="576847"/>
          </a:xfrm>
        </p:spPr>
      </p:pic>
      <p:pic>
        <p:nvPicPr>
          <p:cNvPr id="20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3712" y="4563780"/>
            <a:ext cx="1335103" cy="623648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81383" y="4622508"/>
          <a:ext cx="1739626" cy="564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990725" imgH="638175" progId="Package">
                  <p:embed/>
                </p:oleObj>
              </mc:Choice>
              <mc:Fallback>
                <p:oleObj name="包装程序外壳对象" showAsIcon="1" r:id="rId8" imgW="1990725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81383" y="4622508"/>
                        <a:ext cx="1739626" cy="5649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17100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为了演示如何通过</a:t>
            </a:r>
            <a:r>
              <a:rPr lang="en-US" altLang="zh-CN" dirty="0">
                <a:solidFill>
                  <a:srgbClr val="595959"/>
                </a:solidFill>
              </a:rPr>
              <a:t>HDFS</a:t>
            </a:r>
            <a:r>
              <a:rPr lang="zh-CN" altLang="en-US" dirty="0">
                <a:solidFill>
                  <a:srgbClr val="595959"/>
                </a:solidFill>
              </a:rPr>
              <a:t>中的文件向分区表</a:t>
            </a:r>
            <a:r>
              <a:rPr lang="en-US" altLang="zh-CN" dirty="0">
                <a:solidFill>
                  <a:srgbClr val="595959"/>
                </a:solidFill>
              </a:rPr>
              <a:t>orders</a:t>
            </a:r>
            <a:r>
              <a:rPr lang="zh-CN" altLang="en-US" dirty="0">
                <a:solidFill>
                  <a:srgbClr val="595959"/>
                </a:solidFill>
              </a:rPr>
              <a:t>加载数据，这里将文件</a:t>
            </a:r>
            <a:r>
              <a:rPr lang="en-US" altLang="zh-CN" dirty="0">
                <a:solidFill>
                  <a:srgbClr val="1369B2"/>
                </a:solidFill>
              </a:rPr>
              <a:t>orders_2025_08.csv</a:t>
            </a:r>
            <a:r>
              <a:rPr lang="zh-CN" altLang="en-US" dirty="0">
                <a:solidFill>
                  <a:srgbClr val="595959"/>
                </a:solidFill>
              </a:rPr>
              <a:t>和</a:t>
            </a:r>
            <a:r>
              <a:rPr lang="en-US" altLang="zh-CN" dirty="0">
                <a:solidFill>
                  <a:srgbClr val="1369B2"/>
                </a:solidFill>
              </a:rPr>
              <a:t>orders_2025_09.csv</a:t>
            </a:r>
            <a:r>
              <a:rPr lang="zh-CN" altLang="en-US" dirty="0">
                <a:solidFill>
                  <a:srgbClr val="595959"/>
                </a:solidFill>
              </a:rPr>
              <a:t>上传到</a:t>
            </a:r>
            <a:r>
              <a:rPr lang="en-US" altLang="zh-CN" dirty="0">
                <a:solidFill>
                  <a:srgbClr val="595959"/>
                </a:solidFill>
              </a:rPr>
              <a:t>HDFS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/hive/data/chapter4</a:t>
            </a:r>
            <a:r>
              <a:rPr lang="zh-CN" altLang="en-US" dirty="0">
                <a:solidFill>
                  <a:srgbClr val="595959"/>
                </a:solidFill>
              </a:rPr>
              <a:t>目录中，操作步骤如下。</a:t>
            </a:r>
            <a:endParaRPr lang="en-US" altLang="zh-CN" dirty="0">
              <a:solidFill>
                <a:srgbClr val="595959"/>
              </a:solidFill>
            </a:endParaRPr>
          </a:p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①在</a:t>
            </a:r>
            <a:r>
              <a:rPr lang="en-US" altLang="zh-CN" dirty="0">
                <a:solidFill>
                  <a:srgbClr val="595959"/>
                </a:solidFill>
              </a:rPr>
              <a:t>HDFS</a:t>
            </a:r>
            <a:r>
              <a:rPr lang="zh-CN" altLang="en-US" dirty="0">
                <a:solidFill>
                  <a:srgbClr val="595959"/>
                </a:solidFill>
              </a:rPr>
              <a:t>创建</a:t>
            </a:r>
            <a:r>
              <a:rPr lang="en-US" altLang="zh-CN" dirty="0">
                <a:solidFill>
                  <a:srgbClr val="1369B2"/>
                </a:solidFill>
              </a:rPr>
              <a:t>/hive/data/chapter4</a:t>
            </a:r>
            <a:r>
              <a:rPr lang="zh-CN" altLang="en-US" dirty="0">
                <a:solidFill>
                  <a:srgbClr val="595959"/>
                </a:solidFill>
              </a:rPr>
              <a:t>目录，在虚拟机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142878" y="4005858"/>
            <a:ext cx="7992888" cy="16093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0372" y="4471282"/>
            <a:ext cx="4931799" cy="49962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hdfs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dfs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-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mkdir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-p /hive/data/chapter4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②将文件</a:t>
            </a:r>
            <a:r>
              <a:rPr lang="en-US" altLang="zh-CN" dirty="0">
                <a:solidFill>
                  <a:srgbClr val="1369B2"/>
                </a:solidFill>
              </a:rPr>
              <a:t>orders_2025_08.csv</a:t>
            </a:r>
            <a:r>
              <a:rPr lang="zh-CN" altLang="en-US" dirty="0">
                <a:solidFill>
                  <a:srgbClr val="595959"/>
                </a:solidFill>
              </a:rPr>
              <a:t>和</a:t>
            </a:r>
            <a:r>
              <a:rPr lang="en-US" altLang="zh-CN" dirty="0">
                <a:solidFill>
                  <a:srgbClr val="1369B2"/>
                </a:solidFill>
              </a:rPr>
              <a:t>orders_2025_09.csv</a:t>
            </a:r>
            <a:r>
              <a:rPr lang="zh-CN" altLang="en-US" dirty="0">
                <a:solidFill>
                  <a:srgbClr val="595959"/>
                </a:solidFill>
              </a:rPr>
              <a:t>上传到</a:t>
            </a:r>
            <a:r>
              <a:rPr lang="en-US" altLang="zh-CN" dirty="0">
                <a:solidFill>
                  <a:srgbClr val="595959"/>
                </a:solidFill>
              </a:rPr>
              <a:t>HDFS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/hive/data/chapter4</a:t>
            </a:r>
            <a:r>
              <a:rPr lang="zh-CN" altLang="en-US" dirty="0">
                <a:solidFill>
                  <a:srgbClr val="595959"/>
                </a:solidFill>
              </a:rPr>
              <a:t>目录中，在虚拟机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595959"/>
                </a:solidFill>
              </a:rPr>
              <a:t>/export/data/chapter4</a:t>
            </a:r>
            <a:r>
              <a:rPr lang="zh-CN" altLang="en-US" dirty="0">
                <a:solidFill>
                  <a:srgbClr val="595959"/>
                </a:solidFill>
              </a:rPr>
              <a:t>目录中执行如下命令。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134046" y="3429794"/>
            <a:ext cx="7992888" cy="16093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90996" y="3717826"/>
            <a:ext cx="7556738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hdfs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dfs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-put orders_2025_08.csv orders_2025_09.csv /hive/data/chapter4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通过本地文件系统中的文件</a:t>
            </a:r>
            <a:r>
              <a:rPr lang="en-US" altLang="zh-CN" dirty="0" err="1">
                <a:solidFill>
                  <a:srgbClr val="1369B2"/>
                </a:solidFill>
              </a:rPr>
              <a:t>orders_np.json</a:t>
            </a:r>
            <a:r>
              <a:rPr lang="zh-CN" altLang="en-US" dirty="0">
                <a:solidFill>
                  <a:srgbClr val="595959"/>
                </a:solidFill>
              </a:rPr>
              <a:t>向表</a:t>
            </a:r>
            <a:r>
              <a:rPr lang="en-US" altLang="zh-CN" dirty="0" err="1">
                <a:solidFill>
                  <a:srgbClr val="1369B2"/>
                </a:solidFill>
              </a:rPr>
              <a:t>orders_np</a:t>
            </a:r>
            <a:r>
              <a:rPr lang="zh-CN" altLang="en-US" dirty="0">
                <a:solidFill>
                  <a:srgbClr val="1369B2"/>
                </a:solidFill>
              </a:rPr>
              <a:t>加载数据</a:t>
            </a:r>
            <a:r>
              <a:rPr lang="zh-CN" altLang="en-US" dirty="0">
                <a:solidFill>
                  <a:srgbClr val="595959"/>
                </a:solidFill>
              </a:rPr>
              <a:t>，具体</a:t>
            </a:r>
            <a:r>
              <a:rPr lang="en-US" altLang="zh-CN" dirty="0">
                <a:solidFill>
                  <a:srgbClr val="595959"/>
                </a:solidFill>
              </a:rPr>
              <a:t>HiveQL</a:t>
            </a:r>
            <a:r>
              <a:rPr lang="zh-CN" altLang="en-US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134046" y="3429794"/>
            <a:ext cx="7992888" cy="16093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90996" y="3501802"/>
            <a:ext cx="7556738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LOAD DATA LOCAL INPATH '/export/data/chapter4/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orders_np.json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OVERWRITE INTO TABLE chapter4.orders_np;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上述命令执行完成后，在</a:t>
            </a:r>
            <a:r>
              <a:rPr lang="en-US" altLang="zh-CN" dirty="0" err="1">
                <a:solidFill>
                  <a:srgbClr val="595959"/>
                </a:solidFill>
              </a:rPr>
              <a:t>DataGrip</a:t>
            </a:r>
            <a:r>
              <a:rPr lang="zh-CN" altLang="en-US" dirty="0">
                <a:solidFill>
                  <a:srgbClr val="595959"/>
                </a:solidFill>
              </a:rPr>
              <a:t>的“</a:t>
            </a:r>
            <a:r>
              <a:rPr lang="zh-CN" altLang="en-US" dirty="0">
                <a:solidFill>
                  <a:srgbClr val="1369B2"/>
                </a:solidFill>
              </a:rPr>
              <a:t>数据库资源管理器</a:t>
            </a:r>
            <a:r>
              <a:rPr lang="zh-CN" altLang="en-US" dirty="0">
                <a:solidFill>
                  <a:srgbClr val="595959"/>
                </a:solidFill>
              </a:rPr>
              <a:t>”区域，双击</a:t>
            </a:r>
            <a:r>
              <a:rPr lang="en-US" altLang="zh-CN" dirty="0">
                <a:solidFill>
                  <a:srgbClr val="595959"/>
                </a:solidFill>
              </a:rPr>
              <a:t>chapter4</a:t>
            </a:r>
            <a:r>
              <a:rPr lang="zh-CN" altLang="en-US" dirty="0">
                <a:solidFill>
                  <a:srgbClr val="595959"/>
                </a:solidFill>
              </a:rPr>
              <a:t>数据库中的表</a:t>
            </a:r>
            <a:r>
              <a:rPr lang="en-US" altLang="zh-CN" dirty="0" err="1">
                <a:solidFill>
                  <a:srgbClr val="1369B2"/>
                </a:solidFill>
              </a:rPr>
              <a:t>orders_np</a:t>
            </a:r>
            <a:r>
              <a:rPr lang="zh-CN" altLang="en-US" dirty="0">
                <a:solidFill>
                  <a:srgbClr val="595959"/>
                </a:solidFill>
              </a:rPr>
              <a:t>，查看该表中的数据，如图。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4583" y="3138063"/>
            <a:ext cx="7787019" cy="15158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通过</a:t>
            </a:r>
            <a:r>
              <a:rPr lang="en-US" altLang="zh-CN" dirty="0">
                <a:solidFill>
                  <a:srgbClr val="595959"/>
                </a:solidFill>
              </a:rPr>
              <a:t>HDFS</a:t>
            </a:r>
            <a:r>
              <a:rPr lang="zh-CN" altLang="en-US" dirty="0">
                <a:solidFill>
                  <a:srgbClr val="595959"/>
                </a:solidFill>
              </a:rPr>
              <a:t>中的文件</a:t>
            </a:r>
            <a:r>
              <a:rPr lang="en-US" altLang="zh-CN" dirty="0">
                <a:solidFill>
                  <a:srgbClr val="1369B2"/>
                </a:solidFill>
              </a:rPr>
              <a:t>orders_2025_08.csv</a:t>
            </a:r>
            <a:r>
              <a:rPr lang="zh-CN" altLang="en-US" dirty="0">
                <a:solidFill>
                  <a:srgbClr val="595959"/>
                </a:solidFill>
              </a:rPr>
              <a:t>向分区表</a:t>
            </a:r>
            <a:r>
              <a:rPr lang="en-US" altLang="zh-CN" dirty="0">
                <a:solidFill>
                  <a:srgbClr val="1369B2"/>
                </a:solidFill>
              </a:rPr>
              <a:t>orders</a:t>
            </a:r>
            <a:r>
              <a:rPr lang="zh-CN" altLang="en-US" dirty="0">
                <a:solidFill>
                  <a:srgbClr val="1369B2"/>
                </a:solidFill>
              </a:rPr>
              <a:t>加载数据</a:t>
            </a:r>
            <a:r>
              <a:rPr lang="zh-CN" altLang="en-US" dirty="0">
                <a:solidFill>
                  <a:srgbClr val="595959"/>
                </a:solidFill>
              </a:rPr>
              <a:t>，并分别指定分区字段</a:t>
            </a:r>
            <a:r>
              <a:rPr lang="en-US" altLang="zh-CN" dirty="0">
                <a:solidFill>
                  <a:srgbClr val="1369B2"/>
                </a:solidFill>
              </a:rPr>
              <a:t>year</a:t>
            </a:r>
            <a:r>
              <a:rPr lang="zh-CN" altLang="en-US" dirty="0">
                <a:solidFill>
                  <a:srgbClr val="595959"/>
                </a:solidFill>
              </a:rPr>
              <a:t>和</a:t>
            </a:r>
            <a:r>
              <a:rPr lang="en-US" altLang="zh-CN" dirty="0">
                <a:solidFill>
                  <a:srgbClr val="1369B2"/>
                </a:solidFill>
              </a:rPr>
              <a:t>month</a:t>
            </a:r>
            <a:r>
              <a:rPr lang="zh-CN" altLang="en-US" dirty="0">
                <a:solidFill>
                  <a:srgbClr val="595959"/>
                </a:solidFill>
              </a:rPr>
              <a:t>的值为</a:t>
            </a:r>
            <a:r>
              <a:rPr lang="en-US" altLang="zh-CN" dirty="0">
                <a:solidFill>
                  <a:srgbClr val="1369B2"/>
                </a:solidFill>
              </a:rPr>
              <a:t>2025</a:t>
            </a:r>
            <a:r>
              <a:rPr lang="zh-CN" altLang="en-US" dirty="0">
                <a:solidFill>
                  <a:srgbClr val="595959"/>
                </a:solidFill>
              </a:rPr>
              <a:t>和</a:t>
            </a:r>
            <a:r>
              <a:rPr lang="en-US" altLang="zh-CN" dirty="0">
                <a:solidFill>
                  <a:srgbClr val="1369B2"/>
                </a:solidFill>
              </a:rPr>
              <a:t>08</a:t>
            </a:r>
            <a:r>
              <a:rPr lang="zh-CN" altLang="en-US" dirty="0">
                <a:solidFill>
                  <a:srgbClr val="595959"/>
                </a:solidFill>
              </a:rPr>
              <a:t>，具体</a:t>
            </a:r>
            <a:r>
              <a:rPr lang="en-US" altLang="zh-CN" dirty="0">
                <a:solidFill>
                  <a:srgbClr val="595959"/>
                </a:solidFill>
              </a:rPr>
              <a:t>HiveQL</a:t>
            </a:r>
            <a:r>
              <a:rPr lang="zh-CN" altLang="en-US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134046" y="3213770"/>
            <a:ext cx="7992888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90996" y="3285778"/>
            <a:ext cx="7556738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LOAD DATA INPATH '/hive/data/chapter4/orders_2025_08.csv'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OVERWRITE INTO TABLE chapter4.orders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PARTITION (year='2025',month='08');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424936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上述命令执行完成后，在</a:t>
            </a:r>
            <a:r>
              <a:rPr lang="en-US" altLang="zh-CN" dirty="0" err="1">
                <a:solidFill>
                  <a:srgbClr val="595959"/>
                </a:solidFill>
              </a:rPr>
              <a:t>DataGrip</a:t>
            </a:r>
            <a:r>
              <a:rPr lang="zh-CN" altLang="en-US" dirty="0">
                <a:solidFill>
                  <a:srgbClr val="595959"/>
                </a:solidFill>
              </a:rPr>
              <a:t>的“</a:t>
            </a:r>
            <a:r>
              <a:rPr lang="zh-CN" altLang="en-US" dirty="0">
                <a:solidFill>
                  <a:srgbClr val="1369B2"/>
                </a:solidFill>
              </a:rPr>
              <a:t>数据库资源管理器</a:t>
            </a:r>
            <a:r>
              <a:rPr lang="zh-CN" altLang="en-US" dirty="0">
                <a:solidFill>
                  <a:srgbClr val="595959"/>
                </a:solidFill>
              </a:rPr>
              <a:t>”区域，双击</a:t>
            </a:r>
            <a:r>
              <a:rPr lang="en-US" altLang="zh-CN" dirty="0">
                <a:solidFill>
                  <a:srgbClr val="595959"/>
                </a:solidFill>
              </a:rPr>
              <a:t>chapter4</a:t>
            </a:r>
            <a:r>
              <a:rPr lang="zh-CN" altLang="en-US" dirty="0">
                <a:solidFill>
                  <a:srgbClr val="595959"/>
                </a:solidFill>
              </a:rPr>
              <a:t>数据库中的分区表</a:t>
            </a:r>
            <a:r>
              <a:rPr lang="en-US" altLang="zh-CN" dirty="0">
                <a:solidFill>
                  <a:srgbClr val="1369B2"/>
                </a:solidFill>
              </a:rPr>
              <a:t>orders</a:t>
            </a:r>
            <a:r>
              <a:rPr lang="zh-CN" altLang="en-US" dirty="0">
                <a:solidFill>
                  <a:srgbClr val="595959"/>
                </a:solidFill>
              </a:rPr>
              <a:t>，查看该分区表中的数据，如图。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112" y="3121979"/>
            <a:ext cx="7949426" cy="1747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2061642"/>
            <a:ext cx="8640960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通过</a:t>
            </a:r>
            <a:r>
              <a:rPr lang="en-US" altLang="zh-CN" sz="2000" dirty="0">
                <a:solidFill>
                  <a:srgbClr val="595959"/>
                </a:solidFill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</a:rPr>
              <a:t>中的文件</a:t>
            </a:r>
            <a:r>
              <a:rPr lang="en-US" altLang="zh-CN" sz="2000" dirty="0">
                <a:solidFill>
                  <a:srgbClr val="1369B2"/>
                </a:solidFill>
              </a:rPr>
              <a:t>orders_2025_09.csv</a:t>
            </a:r>
            <a:r>
              <a:rPr lang="zh-CN" altLang="en-US" sz="2000" dirty="0">
                <a:solidFill>
                  <a:srgbClr val="595959"/>
                </a:solidFill>
              </a:rPr>
              <a:t>向分区表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加载数据，具体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134046" y="3285778"/>
            <a:ext cx="7992888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90996" y="3501802"/>
            <a:ext cx="7556738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LOAD DATA INPATH '/hive/data/chapter4/orders_2025_09.csv'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INTO TABLE chapter4.orders;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任务：向表加载文件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11115" y="852854"/>
            <a:ext cx="4219995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INPUTFORMAT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48959" y="2062777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38071" y="2198516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2998862" y="1989634"/>
            <a:ext cx="8640960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上述命令执行完成后，会触发</a:t>
            </a:r>
            <a:r>
              <a:rPr lang="en-US" altLang="zh-CN" sz="2000" dirty="0" err="1">
                <a:solidFill>
                  <a:srgbClr val="595959"/>
                </a:solidFill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</a:rPr>
              <a:t>执行分布式计算，将数据加载到</a:t>
            </a:r>
            <a:r>
              <a:rPr lang="zh-CN" altLang="en-US" sz="2000" dirty="0">
                <a:solidFill>
                  <a:srgbClr val="1369B2"/>
                </a:solidFill>
              </a:rPr>
              <a:t>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中。执行完成后，在</a:t>
            </a:r>
            <a:r>
              <a:rPr lang="en-US" altLang="zh-CN" sz="2000" dirty="0" err="1">
                <a:solidFill>
                  <a:srgbClr val="595959"/>
                </a:solidFill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</a:rPr>
              <a:t>的“数据库资源管理器”区域，双击</a:t>
            </a:r>
            <a:r>
              <a:rPr lang="en-US" altLang="zh-CN" sz="2000" dirty="0">
                <a:solidFill>
                  <a:srgbClr val="1369B2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数据库中的分区表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，</a:t>
            </a:r>
            <a:r>
              <a:rPr lang="zh-CN" altLang="en-US" sz="2000" dirty="0">
                <a:solidFill>
                  <a:srgbClr val="1369B2"/>
                </a:solidFill>
              </a:rPr>
              <a:t>查看该分区表中的数据</a:t>
            </a:r>
            <a:r>
              <a:rPr lang="zh-CN" altLang="en-US" sz="2000" dirty="0">
                <a:solidFill>
                  <a:srgbClr val="595959"/>
                </a:solidFill>
              </a:rPr>
              <a:t>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112" y="3707034"/>
            <a:ext cx="8106889" cy="2027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009301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掌握插入数据的操作，能够熟练运用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INSERT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语句向表中插入数据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982638" y="1197546"/>
            <a:ext cx="10513167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在实际应用中，除了将已有文件加载到表中，还常常需要将少量数据直接写入表，或将查询结果批量写入目标表。为此，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INSERT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语句，用于向表中插入数据。与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LOAD DATA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语句不同，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INSERT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语句会触发底层执行引擎，并在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中生成新的数据文件。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支持两种向表插入数据的方式，分别是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将值插入表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将查询结果插入表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54846" y="3794661"/>
            <a:ext cx="2309086" cy="2333759"/>
            <a:chOff x="1546239" y="3760713"/>
            <a:chExt cx="1557032" cy="1573670"/>
          </a:xfrm>
        </p:grpSpPr>
        <p:sp>
          <p:nvSpPr>
            <p:cNvPr id="13" name="任意多边形 17"/>
            <p:cNvSpPr/>
            <p:nvPr/>
          </p:nvSpPr>
          <p:spPr>
            <a:xfrm>
              <a:off x="1546239" y="3760713"/>
              <a:ext cx="1557032" cy="1573670"/>
            </a:xfrm>
            <a:custGeom>
              <a:avLst/>
              <a:gdLst>
                <a:gd name="connsiteX0" fmla="*/ 711793 w 1423588"/>
                <a:gd name="connsiteY0" fmla="*/ 61278 h 1438800"/>
                <a:gd name="connsiteX1" fmla="*/ 1369916 w 1423588"/>
                <a:gd name="connsiteY1" fmla="*/ 719401 h 1438800"/>
                <a:gd name="connsiteX2" fmla="*/ 711793 w 1423588"/>
                <a:gd name="connsiteY2" fmla="*/ 1377524 h 1438800"/>
                <a:gd name="connsiteX3" fmla="*/ 53670 w 1423588"/>
                <a:gd name="connsiteY3" fmla="*/ 719401 h 1438800"/>
                <a:gd name="connsiteX4" fmla="*/ 711793 w 1423588"/>
                <a:gd name="connsiteY4" fmla="*/ 61278 h 1438800"/>
                <a:gd name="connsiteX5" fmla="*/ 711794 w 1423588"/>
                <a:gd name="connsiteY5" fmla="*/ 48120 h 1438800"/>
                <a:gd name="connsiteX6" fmla="*/ 40513 w 1423588"/>
                <a:gd name="connsiteY6" fmla="*/ 719401 h 1438800"/>
                <a:gd name="connsiteX7" fmla="*/ 711794 w 1423588"/>
                <a:gd name="connsiteY7" fmla="*/ 1390682 h 1438800"/>
                <a:gd name="connsiteX8" fmla="*/ 1383075 w 1423588"/>
                <a:gd name="connsiteY8" fmla="*/ 719401 h 1438800"/>
                <a:gd name="connsiteX9" fmla="*/ 711794 w 1423588"/>
                <a:gd name="connsiteY9" fmla="*/ 48120 h 1438800"/>
                <a:gd name="connsiteX10" fmla="*/ 711794 w 1423588"/>
                <a:gd name="connsiteY10" fmla="*/ 0 h 1438800"/>
                <a:gd name="connsiteX11" fmla="*/ 1423588 w 1423588"/>
                <a:gd name="connsiteY11" fmla="*/ 719400 h 1438800"/>
                <a:gd name="connsiteX12" fmla="*/ 711794 w 1423588"/>
                <a:gd name="connsiteY12" fmla="*/ 1438800 h 1438800"/>
                <a:gd name="connsiteX13" fmla="*/ 0 w 1423588"/>
                <a:gd name="connsiteY13" fmla="*/ 719400 h 1438800"/>
                <a:gd name="connsiteX14" fmla="*/ 711794 w 1423588"/>
                <a:gd name="connsiteY14" fmla="*/ 0 h 143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3588" h="1438800">
                  <a:moveTo>
                    <a:pt x="711793" y="61278"/>
                  </a:moveTo>
                  <a:cubicBezTo>
                    <a:pt x="1075264" y="61278"/>
                    <a:pt x="1369916" y="355930"/>
                    <a:pt x="1369916" y="719401"/>
                  </a:cubicBezTo>
                  <a:cubicBezTo>
                    <a:pt x="1369916" y="1082872"/>
                    <a:pt x="1075264" y="1377524"/>
                    <a:pt x="711793" y="1377524"/>
                  </a:cubicBezTo>
                  <a:cubicBezTo>
                    <a:pt x="348322" y="1377524"/>
                    <a:pt x="53670" y="1082872"/>
                    <a:pt x="53670" y="719401"/>
                  </a:cubicBezTo>
                  <a:cubicBezTo>
                    <a:pt x="53670" y="355930"/>
                    <a:pt x="348322" y="61278"/>
                    <a:pt x="711793" y="61278"/>
                  </a:cubicBezTo>
                  <a:close/>
                  <a:moveTo>
                    <a:pt x="711794" y="48120"/>
                  </a:moveTo>
                  <a:cubicBezTo>
                    <a:pt x="341056" y="48120"/>
                    <a:pt x="40513" y="348663"/>
                    <a:pt x="40513" y="719401"/>
                  </a:cubicBezTo>
                  <a:cubicBezTo>
                    <a:pt x="40513" y="1090139"/>
                    <a:pt x="341056" y="1390682"/>
                    <a:pt x="711794" y="1390682"/>
                  </a:cubicBezTo>
                  <a:cubicBezTo>
                    <a:pt x="1082532" y="1390682"/>
                    <a:pt x="1383075" y="1090139"/>
                    <a:pt x="1383075" y="719401"/>
                  </a:cubicBezTo>
                  <a:cubicBezTo>
                    <a:pt x="1383075" y="348663"/>
                    <a:pt x="1082532" y="48120"/>
                    <a:pt x="711794" y="48120"/>
                  </a:cubicBezTo>
                  <a:close/>
                  <a:moveTo>
                    <a:pt x="711794" y="0"/>
                  </a:moveTo>
                  <a:cubicBezTo>
                    <a:pt x="1104907" y="0"/>
                    <a:pt x="1423588" y="322086"/>
                    <a:pt x="1423588" y="719400"/>
                  </a:cubicBezTo>
                  <a:cubicBezTo>
                    <a:pt x="1423588" y="1116714"/>
                    <a:pt x="1104907" y="1438800"/>
                    <a:pt x="711794" y="1438800"/>
                  </a:cubicBezTo>
                  <a:cubicBezTo>
                    <a:pt x="318681" y="1438800"/>
                    <a:pt x="0" y="1116714"/>
                    <a:pt x="0" y="719400"/>
                  </a:cubicBezTo>
                  <a:cubicBezTo>
                    <a:pt x="0" y="322086"/>
                    <a:pt x="318681" y="0"/>
                    <a:pt x="711794" y="0"/>
                  </a:cubicBezTo>
                  <a:close/>
                </a:path>
              </a:pathLst>
            </a:custGeom>
            <a:solidFill>
              <a:srgbClr val="628EE3"/>
            </a:solidFill>
            <a:ln>
              <a:noFill/>
            </a:ln>
            <a:effectLst/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wrap="square" tIns="378000" rtlCol="0" anchor="ctr">
              <a:normAutofit/>
            </a:bodyPr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将值插入表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任意多边形 18"/>
            <p:cNvSpPr/>
            <p:nvPr/>
          </p:nvSpPr>
          <p:spPr>
            <a:xfrm>
              <a:off x="2070709" y="3823466"/>
              <a:ext cx="508092" cy="457200"/>
            </a:xfrm>
            <a:custGeom>
              <a:avLst/>
              <a:gdLst>
                <a:gd name="connsiteX0" fmla="*/ 254046 w 508092"/>
                <a:gd name="connsiteY0" fmla="*/ 0 h 457200"/>
                <a:gd name="connsiteX1" fmla="*/ 410945 w 508092"/>
                <a:gd name="connsiteY1" fmla="*/ 15835 h 457200"/>
                <a:gd name="connsiteX2" fmla="*/ 508092 w 508092"/>
                <a:gd name="connsiteY2" fmla="*/ 46025 h 457200"/>
                <a:gd name="connsiteX3" fmla="*/ 508092 w 508092"/>
                <a:gd name="connsiteY3" fmla="*/ 203154 h 457200"/>
                <a:gd name="connsiteX4" fmla="*/ 254046 w 508092"/>
                <a:gd name="connsiteY4" fmla="*/ 457200 h 457200"/>
                <a:gd name="connsiteX5" fmla="*/ 0 w 508092"/>
                <a:gd name="connsiteY5" fmla="*/ 203154 h 457200"/>
                <a:gd name="connsiteX6" fmla="*/ 0 w 508092"/>
                <a:gd name="connsiteY6" fmla="*/ 46025 h 457200"/>
                <a:gd name="connsiteX7" fmla="*/ 97148 w 508092"/>
                <a:gd name="connsiteY7" fmla="*/ 15835 h 457200"/>
                <a:gd name="connsiteX8" fmla="*/ 254046 w 508092"/>
                <a:gd name="connsiteY8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8092" h="457200">
                  <a:moveTo>
                    <a:pt x="254046" y="0"/>
                  </a:moveTo>
                  <a:cubicBezTo>
                    <a:pt x="307792" y="0"/>
                    <a:pt x="360265" y="5452"/>
                    <a:pt x="410945" y="15835"/>
                  </a:cubicBezTo>
                  <a:lnTo>
                    <a:pt x="508092" y="46025"/>
                  </a:lnTo>
                  <a:lnTo>
                    <a:pt x="508092" y="203154"/>
                  </a:lnTo>
                  <a:cubicBezTo>
                    <a:pt x="508092" y="343460"/>
                    <a:pt x="394352" y="457200"/>
                    <a:pt x="254046" y="457200"/>
                  </a:cubicBezTo>
                  <a:cubicBezTo>
                    <a:pt x="113740" y="457200"/>
                    <a:pt x="0" y="343460"/>
                    <a:pt x="0" y="203154"/>
                  </a:cubicBezTo>
                  <a:lnTo>
                    <a:pt x="0" y="46025"/>
                  </a:lnTo>
                  <a:lnTo>
                    <a:pt x="97148" y="15835"/>
                  </a:lnTo>
                  <a:cubicBezTo>
                    <a:pt x="147828" y="5452"/>
                    <a:pt x="200301" y="0"/>
                    <a:pt x="2540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1350" dirty="0">
                  <a:solidFill>
                    <a:srgbClr val="628EE3"/>
                  </a:solidFill>
                  <a:sym typeface="Arial" panose="020B0604020202020204" pitchFamily="34" charset="0"/>
                </a:rPr>
                <a:t>A</a:t>
              </a:r>
              <a:endParaRPr lang="zh-CN" altLang="en-US" sz="1350" dirty="0">
                <a:solidFill>
                  <a:srgbClr val="628EE3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28896" y="3794661"/>
            <a:ext cx="2309086" cy="2333759"/>
            <a:chOff x="1546239" y="3760713"/>
            <a:chExt cx="1557032" cy="1573670"/>
          </a:xfrm>
        </p:grpSpPr>
        <p:sp>
          <p:nvSpPr>
            <p:cNvPr id="9" name="任意多边形 10"/>
            <p:cNvSpPr/>
            <p:nvPr/>
          </p:nvSpPr>
          <p:spPr>
            <a:xfrm>
              <a:off x="1546239" y="3760713"/>
              <a:ext cx="1557032" cy="1573670"/>
            </a:xfrm>
            <a:custGeom>
              <a:avLst/>
              <a:gdLst>
                <a:gd name="connsiteX0" fmla="*/ 711793 w 1423588"/>
                <a:gd name="connsiteY0" fmla="*/ 61278 h 1438800"/>
                <a:gd name="connsiteX1" fmla="*/ 1369916 w 1423588"/>
                <a:gd name="connsiteY1" fmla="*/ 719401 h 1438800"/>
                <a:gd name="connsiteX2" fmla="*/ 711793 w 1423588"/>
                <a:gd name="connsiteY2" fmla="*/ 1377524 h 1438800"/>
                <a:gd name="connsiteX3" fmla="*/ 53670 w 1423588"/>
                <a:gd name="connsiteY3" fmla="*/ 719401 h 1438800"/>
                <a:gd name="connsiteX4" fmla="*/ 711793 w 1423588"/>
                <a:gd name="connsiteY4" fmla="*/ 61278 h 1438800"/>
                <a:gd name="connsiteX5" fmla="*/ 711794 w 1423588"/>
                <a:gd name="connsiteY5" fmla="*/ 48120 h 1438800"/>
                <a:gd name="connsiteX6" fmla="*/ 40513 w 1423588"/>
                <a:gd name="connsiteY6" fmla="*/ 719401 h 1438800"/>
                <a:gd name="connsiteX7" fmla="*/ 711794 w 1423588"/>
                <a:gd name="connsiteY7" fmla="*/ 1390682 h 1438800"/>
                <a:gd name="connsiteX8" fmla="*/ 1383075 w 1423588"/>
                <a:gd name="connsiteY8" fmla="*/ 719401 h 1438800"/>
                <a:gd name="connsiteX9" fmla="*/ 711794 w 1423588"/>
                <a:gd name="connsiteY9" fmla="*/ 48120 h 1438800"/>
                <a:gd name="connsiteX10" fmla="*/ 711794 w 1423588"/>
                <a:gd name="connsiteY10" fmla="*/ 0 h 1438800"/>
                <a:gd name="connsiteX11" fmla="*/ 1423588 w 1423588"/>
                <a:gd name="connsiteY11" fmla="*/ 719400 h 1438800"/>
                <a:gd name="connsiteX12" fmla="*/ 711794 w 1423588"/>
                <a:gd name="connsiteY12" fmla="*/ 1438800 h 1438800"/>
                <a:gd name="connsiteX13" fmla="*/ 0 w 1423588"/>
                <a:gd name="connsiteY13" fmla="*/ 719400 h 1438800"/>
                <a:gd name="connsiteX14" fmla="*/ 711794 w 1423588"/>
                <a:gd name="connsiteY14" fmla="*/ 0 h 143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3588" h="1438800">
                  <a:moveTo>
                    <a:pt x="711793" y="61278"/>
                  </a:moveTo>
                  <a:cubicBezTo>
                    <a:pt x="1075264" y="61278"/>
                    <a:pt x="1369916" y="355930"/>
                    <a:pt x="1369916" y="719401"/>
                  </a:cubicBezTo>
                  <a:cubicBezTo>
                    <a:pt x="1369916" y="1082872"/>
                    <a:pt x="1075264" y="1377524"/>
                    <a:pt x="711793" y="1377524"/>
                  </a:cubicBezTo>
                  <a:cubicBezTo>
                    <a:pt x="348322" y="1377524"/>
                    <a:pt x="53670" y="1082872"/>
                    <a:pt x="53670" y="719401"/>
                  </a:cubicBezTo>
                  <a:cubicBezTo>
                    <a:pt x="53670" y="355930"/>
                    <a:pt x="348322" y="61278"/>
                    <a:pt x="711793" y="61278"/>
                  </a:cubicBezTo>
                  <a:close/>
                  <a:moveTo>
                    <a:pt x="711794" y="48120"/>
                  </a:moveTo>
                  <a:cubicBezTo>
                    <a:pt x="341056" y="48120"/>
                    <a:pt x="40513" y="348663"/>
                    <a:pt x="40513" y="719401"/>
                  </a:cubicBezTo>
                  <a:cubicBezTo>
                    <a:pt x="40513" y="1090139"/>
                    <a:pt x="341056" y="1390682"/>
                    <a:pt x="711794" y="1390682"/>
                  </a:cubicBezTo>
                  <a:cubicBezTo>
                    <a:pt x="1082532" y="1390682"/>
                    <a:pt x="1383075" y="1090139"/>
                    <a:pt x="1383075" y="719401"/>
                  </a:cubicBezTo>
                  <a:cubicBezTo>
                    <a:pt x="1383075" y="348663"/>
                    <a:pt x="1082532" y="48120"/>
                    <a:pt x="711794" y="48120"/>
                  </a:cubicBezTo>
                  <a:close/>
                  <a:moveTo>
                    <a:pt x="711794" y="0"/>
                  </a:moveTo>
                  <a:cubicBezTo>
                    <a:pt x="1104907" y="0"/>
                    <a:pt x="1423588" y="322086"/>
                    <a:pt x="1423588" y="719400"/>
                  </a:cubicBezTo>
                  <a:cubicBezTo>
                    <a:pt x="1423588" y="1116714"/>
                    <a:pt x="1104907" y="1438800"/>
                    <a:pt x="711794" y="1438800"/>
                  </a:cubicBezTo>
                  <a:cubicBezTo>
                    <a:pt x="318681" y="1438800"/>
                    <a:pt x="0" y="1116714"/>
                    <a:pt x="0" y="719400"/>
                  </a:cubicBezTo>
                  <a:cubicBezTo>
                    <a:pt x="0" y="322086"/>
                    <a:pt x="318681" y="0"/>
                    <a:pt x="711794" y="0"/>
                  </a:cubicBezTo>
                  <a:close/>
                </a:path>
              </a:pathLst>
            </a:custGeom>
            <a:solidFill>
              <a:srgbClr val="628EE3"/>
            </a:solidFill>
            <a:ln>
              <a:noFill/>
            </a:ln>
            <a:effectLst/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wrap="square" tIns="378000" rtlCol="0" anchor="ctr">
              <a:normAutofit/>
            </a:bodyPr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将查询结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果插入表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任意多边形 16"/>
            <p:cNvSpPr/>
            <p:nvPr/>
          </p:nvSpPr>
          <p:spPr>
            <a:xfrm>
              <a:off x="2070709" y="3823466"/>
              <a:ext cx="508092" cy="457200"/>
            </a:xfrm>
            <a:custGeom>
              <a:avLst/>
              <a:gdLst>
                <a:gd name="connsiteX0" fmla="*/ 254046 w 508092"/>
                <a:gd name="connsiteY0" fmla="*/ 0 h 457200"/>
                <a:gd name="connsiteX1" fmla="*/ 410945 w 508092"/>
                <a:gd name="connsiteY1" fmla="*/ 15835 h 457200"/>
                <a:gd name="connsiteX2" fmla="*/ 508092 w 508092"/>
                <a:gd name="connsiteY2" fmla="*/ 46025 h 457200"/>
                <a:gd name="connsiteX3" fmla="*/ 508092 w 508092"/>
                <a:gd name="connsiteY3" fmla="*/ 203154 h 457200"/>
                <a:gd name="connsiteX4" fmla="*/ 254046 w 508092"/>
                <a:gd name="connsiteY4" fmla="*/ 457200 h 457200"/>
                <a:gd name="connsiteX5" fmla="*/ 0 w 508092"/>
                <a:gd name="connsiteY5" fmla="*/ 203154 h 457200"/>
                <a:gd name="connsiteX6" fmla="*/ 0 w 508092"/>
                <a:gd name="connsiteY6" fmla="*/ 46025 h 457200"/>
                <a:gd name="connsiteX7" fmla="*/ 97148 w 508092"/>
                <a:gd name="connsiteY7" fmla="*/ 15835 h 457200"/>
                <a:gd name="connsiteX8" fmla="*/ 254046 w 508092"/>
                <a:gd name="connsiteY8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8092" h="457200">
                  <a:moveTo>
                    <a:pt x="254046" y="0"/>
                  </a:moveTo>
                  <a:cubicBezTo>
                    <a:pt x="307792" y="0"/>
                    <a:pt x="360265" y="5452"/>
                    <a:pt x="410945" y="15835"/>
                  </a:cubicBezTo>
                  <a:lnTo>
                    <a:pt x="508092" y="46025"/>
                  </a:lnTo>
                  <a:lnTo>
                    <a:pt x="508092" y="203154"/>
                  </a:lnTo>
                  <a:cubicBezTo>
                    <a:pt x="508092" y="343460"/>
                    <a:pt x="394352" y="457200"/>
                    <a:pt x="254046" y="457200"/>
                  </a:cubicBezTo>
                  <a:cubicBezTo>
                    <a:pt x="113740" y="457200"/>
                    <a:pt x="0" y="343460"/>
                    <a:pt x="0" y="203154"/>
                  </a:cubicBezTo>
                  <a:lnTo>
                    <a:pt x="0" y="46025"/>
                  </a:lnTo>
                  <a:lnTo>
                    <a:pt x="97148" y="15835"/>
                  </a:lnTo>
                  <a:cubicBezTo>
                    <a:pt x="147828" y="5452"/>
                    <a:pt x="200301" y="0"/>
                    <a:pt x="2540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lstStyle>
              <a:defPPr>
                <a:defRPr lang="zh-CN">
                  <a:solidFill>
                    <a:srgbClr val="FFFFFF"/>
                  </a:solidFill>
                </a:defRPr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en-US" altLang="zh-CN" sz="1350" dirty="0">
                  <a:solidFill>
                    <a:srgbClr val="628EE3"/>
                  </a:solidFill>
                  <a:sym typeface="Arial" panose="020B0604020202020204" pitchFamily="34" charset="0"/>
                </a:rPr>
                <a:t>B</a:t>
              </a:r>
              <a:endParaRPr lang="zh-CN" altLang="en-US" sz="1350" dirty="0">
                <a:solidFill>
                  <a:srgbClr val="628EE3"/>
                </a:solidFill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1917064"/>
            <a:ext cx="6805930" cy="3600961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4943078" y="2032389"/>
            <a:ext cx="5927055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将值插入表是指通过为表中每个字段指定取值来插入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单行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多行数据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。如果某个字段无须赋值，不能省略该字段的取值，而必须使用字面量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null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代替。由于这种方式插入数据的效率较低，并且容易在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中产生小文件，所以并不是大数据场景下向表插入数据的常用手段，而更多用于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测试或小规模的数据补录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将值插入表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1011115" y="1700776"/>
            <a:ext cx="4003971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</a:t>
            </a:r>
            <a:r>
              <a:rPr lang="zh-CN" altLang="en-US" sz="2000" dirty="0">
                <a:solidFill>
                  <a:srgbClr val="1369B2"/>
                </a:solidFill>
              </a:rPr>
              <a:t>值插入表</a:t>
            </a:r>
            <a:r>
              <a:rPr lang="zh-CN" altLang="en-US" sz="2000" dirty="0">
                <a:solidFill>
                  <a:srgbClr val="595959"/>
                </a:solidFill>
              </a:rPr>
              <a:t>的语法格式如下。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18642" y="2565698"/>
            <a:ext cx="7992888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75592" y="2781722"/>
            <a:ext cx="7556738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INTO TABLE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[PARTITION (col[=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partvalue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][,col[=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partvalue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],...])]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VALUES (value[,value,...])[,(value[,value,...]),...]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将值插入表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910630" y="1700776"/>
            <a:ext cx="4003971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上述语法格式的介绍如下。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将值插入表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圆角矩形 24"/>
          <p:cNvSpPr/>
          <p:nvPr/>
        </p:nvSpPr>
        <p:spPr>
          <a:xfrm>
            <a:off x="1035065" y="2456375"/>
            <a:ext cx="2160543" cy="720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PARTITION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088389" y="3419538"/>
            <a:ext cx="10513167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PARTITION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为可选，用于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通过显式指定分区信息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，将数据插入到分区表的特定分区中，即静态分区。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指定分区字段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，分区字段的数量与顺序必须与创建分区表时定义的分区字段一致。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partvalue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参数为可选，用于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指定分区字段对应的取值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。若未指定分区字段对应的取值，则实现动态分区。例如，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PARTITION (year='2025',month='08')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表示静态分区，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PARTITION (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year,month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表示动态分区。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标注 9"/>
          <p:cNvSpPr/>
          <p:nvPr/>
        </p:nvSpPr>
        <p:spPr bwMode="auto">
          <a:xfrm>
            <a:off x="2710830" y="5866883"/>
            <a:ext cx="6840760" cy="761229"/>
          </a:xfrm>
          <a:prstGeom prst="wedgeRoundRectCallout">
            <a:avLst>
              <a:gd name="adj1" fmla="val 21381"/>
              <a:gd name="adj2" fmla="val -63342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从</a:t>
            </a:r>
            <a:r>
              <a:rPr lang="en-US" altLang="zh-CN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Hive 3.0</a:t>
            </a: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开始，可以直接省略</a:t>
            </a:r>
            <a:r>
              <a:rPr lang="en-US" altLang="zh-CN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PARTITION</a:t>
            </a: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子句以实现动态分区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将值插入表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圆角矩形 24"/>
          <p:cNvSpPr/>
          <p:nvPr/>
        </p:nvSpPr>
        <p:spPr>
          <a:xfrm>
            <a:off x="1035065" y="1917626"/>
            <a:ext cx="2160543" cy="720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VALUES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088389" y="2880789"/>
            <a:ext cx="10513167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VALUES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用于指定每个字段的取值，每组字段取值由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小括号包裹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一行数据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value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指定字段的取值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，可以是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字面量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函数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的返回值。每行数据中值的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必须与建表时定义的字段一致。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3478" y="4077866"/>
            <a:ext cx="2664296" cy="2643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5419" y="2835996"/>
            <a:ext cx="3555929" cy="3822624"/>
          </a:xfrm>
          <a:prstGeom prst="rect">
            <a:avLst/>
          </a:prstGeom>
        </p:spPr>
      </p:pic>
      <p:sp>
        <p:nvSpPr>
          <p:cNvPr id="9" name="1"/>
          <p:cNvSpPr txBox="1"/>
          <p:nvPr/>
        </p:nvSpPr>
        <p:spPr>
          <a:xfrm>
            <a:off x="1011115" y="1773610"/>
            <a:ext cx="10412683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接下来，演示如何使用将值插入表的方式向</a:t>
            </a:r>
            <a:r>
              <a:rPr lang="en-US" altLang="zh-CN" sz="2000" dirty="0">
                <a:solidFill>
                  <a:srgbClr val="1369B2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数据库的分区表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插入数据，具体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原创设计师QQ598969553          _3"/>
          <p:cNvSpPr/>
          <p:nvPr/>
        </p:nvSpPr>
        <p:spPr>
          <a:xfrm>
            <a:off x="3630796" y="438302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6"/>
          <p:cNvSpPr/>
          <p:nvPr/>
        </p:nvSpPr>
        <p:spPr>
          <a:xfrm>
            <a:off x="4195282" y="415765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382912" y="420748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658696" y="5060414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128" y="4544671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393" y="4544671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761" y="4643667"/>
            <a:ext cx="930870" cy="576847"/>
          </a:xfrm>
        </p:spPr>
      </p:pic>
      <p:pic>
        <p:nvPicPr>
          <p:cNvPr id="20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3712" y="4563780"/>
            <a:ext cx="1335103" cy="623648"/>
          </a:xfrm>
        </p:spPr>
      </p:pic>
      <p:sp>
        <p:nvSpPr>
          <p:cNvPr id="2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将值插入表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009294" y="4574854"/>
          <a:ext cx="1683803" cy="620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752600" imgH="638175" progId="Package">
                  <p:embed/>
                </p:oleObj>
              </mc:Choice>
              <mc:Fallback>
                <p:oleObj name="包装程序外壳对象" showAsIcon="1" r:id="rId8" imgW="1752600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09294" y="4574854"/>
                        <a:ext cx="1683803" cy="6202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1011115" y="1773610"/>
            <a:ext cx="10412683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上述命令执行完成后，在</a:t>
            </a:r>
            <a:r>
              <a:rPr lang="en-US" altLang="zh-CN" sz="2000" dirty="0" err="1">
                <a:solidFill>
                  <a:srgbClr val="595959"/>
                </a:solidFill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</a:rPr>
              <a:t>的“</a:t>
            </a:r>
            <a:r>
              <a:rPr lang="zh-CN" altLang="en-US" sz="2000" dirty="0">
                <a:solidFill>
                  <a:srgbClr val="1369B2"/>
                </a:solidFill>
              </a:rPr>
              <a:t>数据库资源管理器</a:t>
            </a:r>
            <a:r>
              <a:rPr lang="zh-CN" altLang="en-US" sz="2000" dirty="0">
                <a:solidFill>
                  <a:srgbClr val="595959"/>
                </a:solidFill>
              </a:rPr>
              <a:t>”区域，双击</a:t>
            </a:r>
            <a:r>
              <a:rPr lang="en-US" altLang="zh-CN" sz="2000" dirty="0">
                <a:solidFill>
                  <a:srgbClr val="1369B2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数据库中的分区表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，查看该分区表中的数据，如图。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2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将值插入表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6503" y="3141762"/>
            <a:ext cx="8425167" cy="28649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1011115" y="1700776"/>
            <a:ext cx="10484691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将查询结果插入表是指通过</a:t>
            </a:r>
            <a:r>
              <a:rPr lang="en-US" altLang="zh-CN" sz="2000" dirty="0">
                <a:solidFill>
                  <a:srgbClr val="1369B2"/>
                </a:solidFill>
              </a:rPr>
              <a:t>SELECT</a:t>
            </a:r>
            <a:r>
              <a:rPr lang="zh-CN" altLang="en-US" sz="2000" dirty="0">
                <a:solidFill>
                  <a:srgbClr val="1369B2"/>
                </a:solidFill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</a:rPr>
              <a:t>将指定表的查询结果插入到目标表中。由于这种方式能够一次性批量插入数据，因此是大数据场景下向表</a:t>
            </a:r>
            <a:r>
              <a:rPr lang="zh-CN" altLang="en-US" sz="2000" dirty="0">
                <a:solidFill>
                  <a:srgbClr val="1369B2"/>
                </a:solidFill>
              </a:rPr>
              <a:t>插入数据</a:t>
            </a:r>
            <a:r>
              <a:rPr lang="zh-CN" altLang="en-US" sz="2000" dirty="0">
                <a:solidFill>
                  <a:srgbClr val="595959"/>
                </a:solidFill>
              </a:rPr>
              <a:t>的常用手段。关于将查询结果插入表的语法格式如下。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43690" y="3429794"/>
            <a:ext cx="9903032" cy="30239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00639" y="3573810"/>
            <a:ext cx="9746083" cy="28079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OVERWRITE TABLE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[PARTITION (col=value[,col=value,...])]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[IF NOT EXISTS]]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select_statement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INTO TABLE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[PARTITION (col=value[,col=value,...])]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select_statement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将查询结果插入表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00639" y="3606612"/>
            <a:ext cx="6408719" cy="14073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7391350" y="3606612"/>
            <a:ext cx="61206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8039422" y="3429794"/>
            <a:ext cx="2713239" cy="67980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文本框 7"/>
          <p:cNvSpPr txBox="1"/>
          <p:nvPr/>
        </p:nvSpPr>
        <p:spPr>
          <a:xfrm>
            <a:off x="8034901" y="3429794"/>
            <a:ext cx="2686278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覆盖插入：先删除目标表的原有数据，再插入新数据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00639" y="5066325"/>
            <a:ext cx="6408719" cy="134823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>
            <a:off x="7422832" y="5066325"/>
            <a:ext cx="61206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070904" y="4818911"/>
            <a:ext cx="2713239" cy="67980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文本框 7"/>
          <p:cNvSpPr txBox="1"/>
          <p:nvPr/>
        </p:nvSpPr>
        <p:spPr>
          <a:xfrm>
            <a:off x="8066383" y="4818911"/>
            <a:ext cx="2686278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追加插入：向目标表追加数据，不会删除表的原有数据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5419" y="2835996"/>
            <a:ext cx="3555929" cy="3822624"/>
          </a:xfrm>
          <a:prstGeom prst="rect">
            <a:avLst/>
          </a:prstGeom>
        </p:spPr>
      </p:pic>
      <p:sp>
        <p:nvSpPr>
          <p:cNvPr id="9" name="1"/>
          <p:cNvSpPr txBox="1"/>
          <p:nvPr/>
        </p:nvSpPr>
        <p:spPr>
          <a:xfrm>
            <a:off x="1011115" y="1773610"/>
            <a:ext cx="10412683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结果中的最后</a:t>
            </a:r>
            <a:r>
              <a:rPr lang="en-US" altLang="zh-CN" sz="2000" dirty="0">
                <a:solidFill>
                  <a:srgbClr val="1369B2"/>
                </a:solidFill>
              </a:rPr>
              <a:t>N</a:t>
            </a:r>
            <a:r>
              <a:rPr lang="zh-CN" altLang="en-US" sz="2000" dirty="0">
                <a:solidFill>
                  <a:srgbClr val="1369B2"/>
                </a:solidFill>
              </a:rPr>
              <a:t>个字段</a:t>
            </a:r>
            <a:r>
              <a:rPr lang="zh-CN" altLang="en-US" sz="2000" dirty="0">
                <a:solidFill>
                  <a:srgbClr val="595959"/>
                </a:solidFill>
              </a:rPr>
              <a:t>会依次作为分区字段的取值，其中</a:t>
            </a:r>
            <a:r>
              <a:rPr lang="en-US" altLang="zh-CN" sz="2000" dirty="0">
                <a:solidFill>
                  <a:srgbClr val="1369B2"/>
                </a:solidFill>
              </a:rPr>
              <a:t>N</a:t>
            </a:r>
            <a:r>
              <a:rPr lang="zh-CN" altLang="en-US" sz="2000" dirty="0">
                <a:solidFill>
                  <a:srgbClr val="1369B2"/>
                </a:solidFill>
              </a:rPr>
              <a:t>等于分区字段的数量</a:t>
            </a:r>
            <a:r>
              <a:rPr lang="zh-CN" altLang="en-US" sz="2000" dirty="0">
                <a:solidFill>
                  <a:srgbClr val="595959"/>
                </a:solidFill>
              </a:rPr>
              <a:t>。</a:t>
            </a:r>
            <a:endParaRPr lang="zh-CN" altLang="en-US" sz="2000" dirty="0">
              <a:solidFill>
                <a:srgbClr val="595959"/>
              </a:solidFill>
            </a:endParaRPr>
          </a:p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接下来，演示如何使用将查询结果插入表的方式向</a:t>
            </a:r>
            <a:r>
              <a:rPr lang="en-US" altLang="zh-CN" sz="2000" dirty="0">
                <a:solidFill>
                  <a:srgbClr val="1369B2"/>
                </a:solidFill>
              </a:rPr>
              <a:t>chapter4</a:t>
            </a:r>
            <a:r>
              <a:rPr lang="zh-CN" altLang="en-US" sz="2000" dirty="0">
                <a:solidFill>
                  <a:srgbClr val="1369B2"/>
                </a:solidFill>
              </a:rPr>
              <a:t>数据库</a:t>
            </a:r>
            <a:r>
              <a:rPr lang="zh-CN" altLang="en-US" sz="2000" dirty="0">
                <a:solidFill>
                  <a:srgbClr val="595959"/>
                </a:solidFill>
              </a:rPr>
              <a:t>的分区表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1369B2"/>
                </a:solidFill>
              </a:rPr>
              <a:t>插入数据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原创设计师QQ598969553          _3"/>
          <p:cNvSpPr/>
          <p:nvPr/>
        </p:nvSpPr>
        <p:spPr>
          <a:xfrm>
            <a:off x="3630796" y="438302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6"/>
          <p:cNvSpPr/>
          <p:nvPr/>
        </p:nvSpPr>
        <p:spPr>
          <a:xfrm>
            <a:off x="4195282" y="415765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382912" y="420748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658696" y="5060414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128" y="4544671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393" y="4544671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761" y="4643667"/>
            <a:ext cx="930870" cy="576847"/>
          </a:xfrm>
        </p:spPr>
      </p:pic>
      <p:pic>
        <p:nvPicPr>
          <p:cNvPr id="20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3712" y="4563780"/>
            <a:ext cx="1335103" cy="623648"/>
          </a:xfrm>
        </p:spPr>
      </p:pic>
      <p:sp>
        <p:nvSpPr>
          <p:cNvPr id="2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将查询结果插入表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767544" y="4490177"/>
          <a:ext cx="2160823" cy="7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924050" imgH="638175" progId="Package">
                  <p:embed/>
                </p:oleObj>
              </mc:Choice>
              <mc:Fallback>
                <p:oleObj name="包装程序外壳对象" showAsIcon="1" r:id="rId8" imgW="1924050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67544" y="4490177"/>
                        <a:ext cx="2160823" cy="725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1011115" y="1773610"/>
            <a:ext cx="10412683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上述命令执行完成后，在</a:t>
            </a:r>
            <a:r>
              <a:rPr lang="en-US" altLang="zh-CN" sz="2000" dirty="0" err="1">
                <a:solidFill>
                  <a:srgbClr val="595959"/>
                </a:solidFill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</a:rPr>
              <a:t>的“</a:t>
            </a:r>
            <a:r>
              <a:rPr lang="zh-CN" altLang="en-US" sz="2000" dirty="0">
                <a:solidFill>
                  <a:srgbClr val="1369B2"/>
                </a:solidFill>
              </a:rPr>
              <a:t>数据库资源管理器</a:t>
            </a:r>
            <a:r>
              <a:rPr lang="zh-CN" altLang="en-US" sz="2000" dirty="0">
                <a:solidFill>
                  <a:srgbClr val="595959"/>
                </a:solidFill>
              </a:rPr>
              <a:t>”区域，双击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数据库中的分区表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，查看该分区表中的数据，如图。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2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将查询结果插入表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8212" y="3028189"/>
            <a:ext cx="8373521" cy="3281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形 22" descr="讲故事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5054" y="1131585"/>
            <a:ext cx="1016001" cy="101600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422799" y="1341562"/>
            <a:ext cx="1728191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25"/>
          <p:cNvSpPr txBox="1"/>
          <p:nvPr/>
        </p:nvSpPr>
        <p:spPr>
          <a:xfrm>
            <a:off x="2532762" y="1440599"/>
            <a:ext cx="161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多重插入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295006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82735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原创设计师QQ598969553          _4"/>
          <p:cNvSpPr/>
          <p:nvPr/>
        </p:nvSpPr>
        <p:spPr>
          <a:xfrm>
            <a:off x="978172" y="2250806"/>
            <a:ext cx="10301609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多重插入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是指在一次查询中，将同一张表的结果集根据不同条件分别插入到多个目标表中。其核心目标是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一次扫描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，多个插入，从而减少对表的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重复扫描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，提升整体执行效率。关于多重插入的语法格式如下。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1174" y="3912444"/>
            <a:ext cx="9952583" cy="21816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62804" y="4128468"/>
            <a:ext cx="7556738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OVERWRITE TABLE …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[INSERT INTO TABLE …]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…;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形 22" descr="讲故事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5054" y="1131585"/>
            <a:ext cx="1016001" cy="101600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422799" y="1341562"/>
            <a:ext cx="1728191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25"/>
          <p:cNvSpPr txBox="1"/>
          <p:nvPr/>
        </p:nvSpPr>
        <p:spPr>
          <a:xfrm>
            <a:off x="2532762" y="1440599"/>
            <a:ext cx="161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多重插入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295006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82735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原创设计师QQ598969553          _4"/>
          <p:cNvSpPr/>
          <p:nvPr/>
        </p:nvSpPr>
        <p:spPr>
          <a:xfrm>
            <a:off x="978172" y="2250806"/>
            <a:ext cx="10301609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现在希望通过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多重插入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数据库中分区表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user_id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quantities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插入分区表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orders_user_quantities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，并将分区表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user_id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user_client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插入分区表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orders_user_client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任务：向表插入数据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1174" y="3912443"/>
            <a:ext cx="9952583" cy="26801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62804" y="4005858"/>
            <a:ext cx="7556738" cy="23462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chapter4.orders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INTO TABLE chapter4.orders_user_quantities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   SELECT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user_id,quantities,year,month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INTO TABLE chapter4.orders_user_client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   SELECT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user_id,user_client,year,month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367014" y="3075851"/>
            <a:ext cx="6521469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任务：将查询结果写入文件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4.3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熟悉将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查询结果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写入文件的操作，能够使用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INSERT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将表的查询结果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到指定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文件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任务：将查询结果写入文件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1" y="2155924"/>
            <a:ext cx="6336704" cy="257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421682"/>
            <a:ext cx="5927055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查询结果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通常会被插入到表中，以便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后续分析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。但为了便于外部系统使用，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还提供了一种更灵活的方式，将查询结果直接写入文件并存放在文件系统中。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任务：将查询结果写入文件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/>
          <p:cNvSpPr/>
          <p:nvPr/>
        </p:nvSpPr>
        <p:spPr>
          <a:xfrm>
            <a:off x="928905" y="2637706"/>
            <a:ext cx="10216594" cy="3528392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883356" y="3178161"/>
            <a:ext cx="7992888" cy="23398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37523" y="3573810"/>
            <a:ext cx="6794168" cy="14229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OVERWRITE [LOCAL] DIRECTORY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directory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[ROW FORMAT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row_format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 [STORED AS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file_format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select_statement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原创设计师QQ598969553          _4"/>
          <p:cNvSpPr/>
          <p:nvPr/>
        </p:nvSpPr>
        <p:spPr>
          <a:xfrm>
            <a:off x="910630" y="1208075"/>
            <a:ext cx="10657184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将查询结果写入文件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的语法格式如下。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1843664" y="2407972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28"/>
          <p:cNvSpPr txBox="1"/>
          <p:nvPr/>
        </p:nvSpPr>
        <p:spPr>
          <a:xfrm>
            <a:off x="1915672" y="2434158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语法格式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任务：将查询结果写入文件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46346" y="3681869"/>
            <a:ext cx="1088820" cy="37202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4646346" y="3380701"/>
            <a:ext cx="0" cy="62515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7"/>
          <p:cNvSpPr txBox="1"/>
          <p:nvPr/>
        </p:nvSpPr>
        <p:spPr>
          <a:xfrm>
            <a:off x="3280424" y="2607093"/>
            <a:ext cx="2568277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用于指定查询结果的写入位置是否为本地文件系统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18220" y="2652864"/>
            <a:ext cx="2664294" cy="67980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744744" y="3671949"/>
            <a:ext cx="1410413" cy="37202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/>
          <p:nvPr/>
        </p:nvCxnSpPr>
        <p:spPr>
          <a:xfrm flipV="1">
            <a:off x="7170888" y="3261231"/>
            <a:ext cx="0" cy="62515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7"/>
          <p:cNvSpPr txBox="1"/>
          <p:nvPr/>
        </p:nvSpPr>
        <p:spPr>
          <a:xfrm>
            <a:off x="6133850" y="2575249"/>
            <a:ext cx="2568277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用于指定文件的存放路径，若路径不存在则自动创建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71646" y="2621020"/>
            <a:ext cx="2664294" cy="67980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314168" y="4162081"/>
            <a:ext cx="1908829" cy="34783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6" name="直接箭头连接符 25"/>
          <p:cNvCxnSpPr/>
          <p:nvPr/>
        </p:nvCxnSpPr>
        <p:spPr>
          <a:xfrm>
            <a:off x="2311623" y="4509914"/>
            <a:ext cx="0" cy="74299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7"/>
          <p:cNvSpPr txBox="1"/>
          <p:nvPr/>
        </p:nvSpPr>
        <p:spPr>
          <a:xfrm>
            <a:off x="2176603" y="5223823"/>
            <a:ext cx="1974387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用于指定查询结果的序列化格式，默认为原生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SerDe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14399" y="5269594"/>
            <a:ext cx="2108597" cy="91941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5848701" y="4157156"/>
            <a:ext cx="1470641" cy="34783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0" name="直接箭头连接符 29"/>
          <p:cNvCxnSpPr/>
          <p:nvPr/>
        </p:nvCxnSpPr>
        <p:spPr>
          <a:xfrm>
            <a:off x="7319342" y="4253770"/>
            <a:ext cx="0" cy="74299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7"/>
          <p:cNvSpPr txBox="1"/>
          <p:nvPr/>
        </p:nvSpPr>
        <p:spPr>
          <a:xfrm>
            <a:off x="7037753" y="4961582"/>
            <a:ext cx="1974387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用于指定文件的存储格式，默认为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TEXTFILE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75549" y="5007353"/>
            <a:ext cx="2108597" cy="91941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326009" y="4605762"/>
            <a:ext cx="2185021" cy="39100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4" name="直接箭头连接符 33"/>
          <p:cNvCxnSpPr/>
          <p:nvPr/>
        </p:nvCxnSpPr>
        <p:spPr>
          <a:xfrm>
            <a:off x="4511030" y="4625267"/>
            <a:ext cx="0" cy="74299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7"/>
          <p:cNvSpPr txBox="1"/>
          <p:nvPr/>
        </p:nvSpPr>
        <p:spPr>
          <a:xfrm>
            <a:off x="4347404" y="5322490"/>
            <a:ext cx="1974387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用于指定查询语句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285200" y="5368261"/>
            <a:ext cx="2108597" cy="35331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1011115" y="1167103"/>
            <a:ext cx="10484691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接下来，演示如何将</a:t>
            </a:r>
            <a:r>
              <a:rPr lang="en-US" altLang="zh-CN" sz="2000" dirty="0">
                <a:solidFill>
                  <a:srgbClr val="1369B2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数据库中分区表</a:t>
            </a:r>
            <a:r>
              <a:rPr lang="en-US" altLang="zh-CN" sz="2000" dirty="0">
                <a:solidFill>
                  <a:srgbClr val="1369B2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的全部数据写入到本地文件系统，具体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18642" y="2565698"/>
            <a:ext cx="9996178" cy="33123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75591" y="2781722"/>
            <a:ext cx="9996179" cy="28079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OVERWRITE LOCAL DIRECTORY '/export/data/chapter4/export'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ROW FORMAT DELIMITED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FIELDS TERMINATED BY ','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COLLECTION ITEMS TERMINATED BY '|'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MAP KEYS TERMINATED BY ':'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 * FROM chapter4.orders;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任务：将查询结果写入文件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1011115" y="1167103"/>
            <a:ext cx="10484691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上述命令执行完成后，在虚拟机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/export/data/chapter4/export</a:t>
            </a:r>
            <a:r>
              <a:rPr lang="zh-CN" altLang="en-US" sz="2000" dirty="0">
                <a:solidFill>
                  <a:srgbClr val="595959"/>
                </a:solidFill>
              </a:rPr>
              <a:t>路径下会生成一个名为</a:t>
            </a:r>
            <a:r>
              <a:rPr lang="en-US" altLang="zh-CN" sz="2000" dirty="0">
                <a:solidFill>
                  <a:srgbClr val="1369B2"/>
                </a:solidFill>
              </a:rPr>
              <a:t>000000_0</a:t>
            </a:r>
            <a:r>
              <a:rPr lang="zh-CN" altLang="en-US" sz="2000" dirty="0">
                <a:solidFill>
                  <a:srgbClr val="595959"/>
                </a:solidFill>
              </a:rPr>
              <a:t>的文件，通过</a:t>
            </a:r>
            <a:r>
              <a:rPr lang="en-US" altLang="zh-CN" sz="2000" dirty="0">
                <a:solidFill>
                  <a:srgbClr val="595959"/>
                </a:solidFill>
              </a:rPr>
              <a:t>cat</a:t>
            </a:r>
            <a:r>
              <a:rPr lang="zh-CN" altLang="en-US" sz="2000" dirty="0">
                <a:solidFill>
                  <a:srgbClr val="595959"/>
                </a:solidFill>
              </a:rPr>
              <a:t>命令查看该文件的内容，如图。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任务：将查询结果写入文件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8702" y="2527672"/>
            <a:ext cx="8341971" cy="32224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形 22" descr="讲故事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5054" y="1131585"/>
            <a:ext cx="1016001" cy="101600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422799" y="1341562"/>
            <a:ext cx="1861088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25"/>
          <p:cNvSpPr txBox="1"/>
          <p:nvPr/>
        </p:nvSpPr>
        <p:spPr>
          <a:xfrm>
            <a:off x="2471873" y="1440599"/>
            <a:ext cx="1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多路径写入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67014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554743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原创设计师QQ598969553          _4"/>
          <p:cNvSpPr/>
          <p:nvPr/>
        </p:nvSpPr>
        <p:spPr>
          <a:xfrm>
            <a:off x="978172" y="2250806"/>
            <a:ext cx="10301609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多路径写入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是指在一次查询中，将同一张表的结果集根据不同条件分别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写入到多个路径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的文件中。其核心目标是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一次扫描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，多路径写入，从而减少对表的重复扫描，提升整体执行效率。关于多路径写入的语法格式如下。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任务：将查询结果写入文件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8" y="3835616"/>
            <a:ext cx="9996178" cy="2474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68067" y="4051640"/>
            <a:ext cx="9996179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OVERWRITE [LOCAL] DIRECTORY …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[INSERT OVERWRITE [LOCAL] DIRECTORY …]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…;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形 22" descr="讲故事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5054" y="1131585"/>
            <a:ext cx="1016001" cy="101600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422799" y="1341562"/>
            <a:ext cx="1861088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25"/>
          <p:cNvSpPr txBox="1"/>
          <p:nvPr/>
        </p:nvSpPr>
        <p:spPr>
          <a:xfrm>
            <a:off x="2532762" y="1440599"/>
            <a:ext cx="161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多重导出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67014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554743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原创设计师QQ598969553          _4"/>
          <p:cNvSpPr/>
          <p:nvPr/>
        </p:nvSpPr>
        <p:spPr>
          <a:xfrm>
            <a:off x="978172" y="2250806"/>
            <a:ext cx="10301609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例如，将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数据库中分区表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year=2025/month=08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year=2025/month=09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两个分区，分别导出到本地文件系统的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/export/data/chapter4/export/2025-08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/export/data/chapter4/export/2025-09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路径下，具体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任务：将查询结果写入文件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3118" y="3589183"/>
            <a:ext cx="2713919" cy="2917463"/>
          </a:xfrm>
          <a:prstGeom prst="rect">
            <a:avLst/>
          </a:prstGeom>
        </p:spPr>
      </p:pic>
      <p:sp>
        <p:nvSpPr>
          <p:cNvPr id="15" name="原创设计师QQ598969553          _3"/>
          <p:cNvSpPr/>
          <p:nvPr/>
        </p:nvSpPr>
        <p:spPr>
          <a:xfrm>
            <a:off x="4117854" y="4829464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原创设计师QQ598969553          _6"/>
          <p:cNvSpPr/>
          <p:nvPr/>
        </p:nvSpPr>
        <p:spPr>
          <a:xfrm>
            <a:off x="4682340" y="4604099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原创设计师QQ598969553          _7"/>
          <p:cNvSpPr txBox="1"/>
          <p:nvPr/>
        </p:nvSpPr>
        <p:spPr>
          <a:xfrm>
            <a:off x="4869970" y="4653930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8" name="图形 25" descr="指向右边的反手食指 轮廓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580543">
            <a:off x="5145754" y="5506858"/>
            <a:ext cx="689444" cy="689444"/>
          </a:xfrm>
          <a:prstGeom prst="rect">
            <a:avLst/>
          </a:prstGeo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186" y="4991115"/>
            <a:ext cx="1076138" cy="691624"/>
          </a:xfrm>
        </p:spPr>
      </p:pic>
      <p:pic>
        <p:nvPicPr>
          <p:cNvPr id="20" name="对象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8451" y="4991115"/>
            <a:ext cx="1939607" cy="706935"/>
          </a:xfrm>
        </p:spPr>
      </p:pic>
      <p:pic>
        <p:nvPicPr>
          <p:cNvPr id="21" name="对象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2819" y="5090111"/>
            <a:ext cx="930870" cy="576847"/>
          </a:xfrm>
        </p:spPr>
      </p:pic>
      <p:pic>
        <p:nvPicPr>
          <p:cNvPr id="22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0468" y="5001693"/>
            <a:ext cx="1335571" cy="579863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53277" y="5001693"/>
          <a:ext cx="850213" cy="59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10" imgW="914400" imgH="638175" progId="Package">
                  <p:embed/>
                </p:oleObj>
              </mc:Choice>
              <mc:Fallback>
                <p:oleObj name="包装程序外壳对象" showAsIcon="1" r:id="rId10" imgW="914400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953277" y="5001693"/>
                        <a:ext cx="850213" cy="597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6089421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任务：执行</a:t>
            </a:r>
            <a:r>
              <a:rPr lang="en-US" altLang="zh-CN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事务操作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1" y="2155924"/>
            <a:ext cx="6336704" cy="314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277666"/>
            <a:ext cx="5927055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的数据操作语言除了包含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包含加载文件、插入数据和写入查询结果之外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，还支持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操作。不过，这些操作仅适用于已启用事务支持的表。因此，在讲解这些操作之前，需要先介绍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事务的概念。本任务将以事务为切入点，逐步展开对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中更新和删除操作的讲解。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任务：执行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事务操作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了解事务，能够描述事务的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ACID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特性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1" y="2155924"/>
            <a:ext cx="6336704" cy="314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277666"/>
            <a:ext cx="5927055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在传统的关系型数据库管理系统（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RDBMS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）中，事务（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Transaction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）是保证数据一致性和可靠性的重要机制。事务具有典型的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ACID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特性，即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原子性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Atomicity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一致性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Consistency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隔离性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Isolation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持久性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Durability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Shape 2012"/>
          <p:cNvSpPr/>
          <p:nvPr/>
        </p:nvSpPr>
        <p:spPr>
          <a:xfrm>
            <a:off x="7053419" y="1829823"/>
            <a:ext cx="3561372" cy="168661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Shape 2013"/>
          <p:cNvSpPr/>
          <p:nvPr/>
        </p:nvSpPr>
        <p:spPr>
          <a:xfrm>
            <a:off x="7053419" y="3760299"/>
            <a:ext cx="3561372" cy="1684827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Shape 2014"/>
          <p:cNvSpPr/>
          <p:nvPr/>
        </p:nvSpPr>
        <p:spPr>
          <a:xfrm>
            <a:off x="1579945" y="3759406"/>
            <a:ext cx="3561372" cy="168661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Shape 2015"/>
          <p:cNvSpPr/>
          <p:nvPr/>
        </p:nvSpPr>
        <p:spPr>
          <a:xfrm>
            <a:off x="1579945" y="1829823"/>
            <a:ext cx="3561372" cy="168661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Shape 2016"/>
          <p:cNvSpPr/>
          <p:nvPr/>
        </p:nvSpPr>
        <p:spPr>
          <a:xfrm>
            <a:off x="4649921" y="2197464"/>
            <a:ext cx="2887903" cy="288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25400" tIns="25400" rIns="25400" bIns="254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Shape 2021"/>
          <p:cNvSpPr/>
          <p:nvPr/>
        </p:nvSpPr>
        <p:spPr>
          <a:xfrm>
            <a:off x="2134766" y="2319022"/>
            <a:ext cx="2612724" cy="89474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每个事务作为一个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整体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，要么全部执行成功，要么全部失败，不会出现部分成功的情况。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Shape 2022"/>
          <p:cNvSpPr/>
          <p:nvPr/>
        </p:nvSpPr>
        <p:spPr>
          <a:xfrm>
            <a:off x="2030319" y="1905745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原子性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Shape 2023"/>
          <p:cNvSpPr/>
          <p:nvPr/>
        </p:nvSpPr>
        <p:spPr>
          <a:xfrm>
            <a:off x="2144751" y="4393350"/>
            <a:ext cx="2681661" cy="83809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事务执行前后，数据始终保持一致的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约束状态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Shape 2024"/>
          <p:cNvSpPr/>
          <p:nvPr/>
        </p:nvSpPr>
        <p:spPr>
          <a:xfrm>
            <a:off x="2015836" y="3820433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一致性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Shape 2025"/>
          <p:cNvSpPr/>
          <p:nvPr/>
        </p:nvSpPr>
        <p:spPr>
          <a:xfrm>
            <a:off x="7608634" y="2490679"/>
            <a:ext cx="2450184" cy="89474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多个事务同时执行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时，彼此之间不会相互干扰。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Shape 2026"/>
          <p:cNvSpPr/>
          <p:nvPr/>
        </p:nvSpPr>
        <p:spPr>
          <a:xfrm>
            <a:off x="8288337" y="1945599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隔离性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Shape 2027"/>
          <p:cNvSpPr/>
          <p:nvPr/>
        </p:nvSpPr>
        <p:spPr>
          <a:xfrm>
            <a:off x="7537825" y="4326845"/>
            <a:ext cx="2597110" cy="75852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一旦事务提交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，其修改结果会被永久保存，不会因系统故障而丢失。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Shape 2028"/>
          <p:cNvSpPr/>
          <p:nvPr/>
        </p:nvSpPr>
        <p:spPr>
          <a:xfrm>
            <a:off x="8468227" y="3819963"/>
            <a:ext cx="1869332" cy="40161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持久性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1" name="Group 2031"/>
          <p:cNvGrpSpPr/>
          <p:nvPr/>
        </p:nvGrpSpPr>
        <p:grpSpPr>
          <a:xfrm>
            <a:off x="1105301" y="2195387"/>
            <a:ext cx="955486" cy="955486"/>
            <a:chOff x="0" y="0"/>
            <a:chExt cx="1910969" cy="1910969"/>
          </a:xfrm>
        </p:grpSpPr>
        <p:sp>
          <p:nvSpPr>
            <p:cNvPr id="35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2" name="Group 2034"/>
          <p:cNvGrpSpPr/>
          <p:nvPr/>
        </p:nvGrpSpPr>
        <p:grpSpPr>
          <a:xfrm>
            <a:off x="1107968" y="4127638"/>
            <a:ext cx="950152" cy="950152"/>
            <a:chOff x="0" y="0"/>
            <a:chExt cx="1900300" cy="1900300"/>
          </a:xfrm>
        </p:grpSpPr>
        <p:sp>
          <p:nvSpPr>
            <p:cNvPr id="33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3" name="Shape 2035"/>
          <p:cNvSpPr/>
          <p:nvPr/>
        </p:nvSpPr>
        <p:spPr>
          <a:xfrm>
            <a:off x="10134935" y="4127636"/>
            <a:ext cx="950152" cy="950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4" name="Group 2040"/>
          <p:cNvGrpSpPr/>
          <p:nvPr/>
        </p:nvGrpSpPr>
        <p:grpSpPr>
          <a:xfrm>
            <a:off x="10129628" y="2195387"/>
            <a:ext cx="955486" cy="955486"/>
            <a:chOff x="0" y="0"/>
            <a:chExt cx="1910969" cy="1910969"/>
          </a:xfrm>
        </p:grpSpPr>
        <p:sp>
          <p:nvSpPr>
            <p:cNvPr id="31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3867" tIns="33867" rIns="33867" bIns="33867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5" name="Text Placeholder 5"/>
          <p:cNvSpPr txBox="1"/>
          <p:nvPr/>
        </p:nvSpPr>
        <p:spPr>
          <a:xfrm>
            <a:off x="5325909" y="3302671"/>
            <a:ext cx="1535488" cy="63371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事务</a:t>
            </a:r>
            <a:endParaRPr lang="en-GB" altLang="zh-CN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Shape 2036"/>
          <p:cNvSpPr/>
          <p:nvPr/>
        </p:nvSpPr>
        <p:spPr>
          <a:xfrm>
            <a:off x="10408950" y="4388243"/>
            <a:ext cx="402123" cy="428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中的事务，能够描述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基础文件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增量文件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493128"/>
            <a:ext cx="6805930" cy="2376826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4943078" y="2608452"/>
            <a:ext cx="5927055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最初的设计目标是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面向大规模数据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的批处理分析，而非高频事务处理。因此在早期版本中，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并不支持事务操作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，表中数据一旦写入，几乎只能进行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只读查询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整体覆盖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1" y="1485578"/>
            <a:ext cx="6336704" cy="350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1607320"/>
            <a:ext cx="5927055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在企业级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数据仓库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大数据场景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中的广泛应用，事务逐渐成为必需功能。尤其是在涉及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数据更新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时，事务机制能够管理数据版本，避免错误或不一致。为满足这一需求，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社区自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0.13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开始逐步引入事务支持，并在后续版本中不断完善，使用户能够执行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等事务操作，从而更好地满足数据管理需求。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54647" y="1197546"/>
            <a:ext cx="9948304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的数据通常存储在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上，而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不支持修改已有文件内容，仅允许在文件末尾追加数据。这一限制直接影响了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表中数据的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。为此，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在事务表中引入了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基础文件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增量文件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两类文件，用于分别存储数据和事务操作，具体介绍如下。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98922" y="3044965"/>
            <a:ext cx="7392567" cy="2887732"/>
            <a:chOff x="2734656" y="2791708"/>
            <a:chExt cx="5343198" cy="2087200"/>
          </a:xfrm>
        </p:grpSpPr>
        <p:sp>
          <p:nvSpPr>
            <p:cNvPr id="8" name="Freeform 76"/>
            <p:cNvSpPr/>
            <p:nvPr/>
          </p:nvSpPr>
          <p:spPr bwMode="auto">
            <a:xfrm>
              <a:off x="3852098" y="4137032"/>
              <a:ext cx="66057" cy="731292"/>
            </a:xfrm>
            <a:custGeom>
              <a:avLst/>
              <a:gdLst>
                <a:gd name="T0" fmla="*/ 0 w 54"/>
                <a:gd name="T1" fmla="*/ 26 h 598"/>
                <a:gd name="T2" fmla="*/ 0 w 54"/>
                <a:gd name="T3" fmla="*/ 570 h 598"/>
                <a:gd name="T4" fmla="*/ 0 w 54"/>
                <a:gd name="T5" fmla="*/ 570 h 598"/>
                <a:gd name="T6" fmla="*/ 2 w 54"/>
                <a:gd name="T7" fmla="*/ 582 h 598"/>
                <a:gd name="T8" fmla="*/ 8 w 54"/>
                <a:gd name="T9" fmla="*/ 590 h 598"/>
                <a:gd name="T10" fmla="*/ 16 w 54"/>
                <a:gd name="T11" fmla="*/ 596 h 598"/>
                <a:gd name="T12" fmla="*/ 26 w 54"/>
                <a:gd name="T13" fmla="*/ 598 h 598"/>
                <a:gd name="T14" fmla="*/ 26 w 54"/>
                <a:gd name="T15" fmla="*/ 598 h 598"/>
                <a:gd name="T16" fmla="*/ 38 w 54"/>
                <a:gd name="T17" fmla="*/ 596 h 598"/>
                <a:gd name="T18" fmla="*/ 46 w 54"/>
                <a:gd name="T19" fmla="*/ 590 h 598"/>
                <a:gd name="T20" fmla="*/ 52 w 54"/>
                <a:gd name="T21" fmla="*/ 582 h 598"/>
                <a:gd name="T22" fmla="*/ 54 w 54"/>
                <a:gd name="T23" fmla="*/ 570 h 598"/>
                <a:gd name="T24" fmla="*/ 54 w 54"/>
                <a:gd name="T25" fmla="*/ 26 h 598"/>
                <a:gd name="T26" fmla="*/ 54 w 54"/>
                <a:gd name="T27" fmla="*/ 26 h 598"/>
                <a:gd name="T28" fmla="*/ 52 w 54"/>
                <a:gd name="T29" fmla="*/ 16 h 598"/>
                <a:gd name="T30" fmla="*/ 46 w 54"/>
                <a:gd name="T31" fmla="*/ 8 h 598"/>
                <a:gd name="T32" fmla="*/ 38 w 54"/>
                <a:gd name="T33" fmla="*/ 2 h 598"/>
                <a:gd name="T34" fmla="*/ 26 w 54"/>
                <a:gd name="T35" fmla="*/ 0 h 598"/>
                <a:gd name="T36" fmla="*/ 26 w 54"/>
                <a:gd name="T37" fmla="*/ 0 h 598"/>
                <a:gd name="T38" fmla="*/ 16 w 54"/>
                <a:gd name="T39" fmla="*/ 2 h 598"/>
                <a:gd name="T40" fmla="*/ 8 w 54"/>
                <a:gd name="T41" fmla="*/ 8 h 598"/>
                <a:gd name="T42" fmla="*/ 2 w 54"/>
                <a:gd name="T43" fmla="*/ 16 h 598"/>
                <a:gd name="T44" fmla="*/ 0 w 54"/>
                <a:gd name="T45" fmla="*/ 26 h 598"/>
                <a:gd name="T46" fmla="*/ 0 w 54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598"/>
                <a:gd name="T74" fmla="*/ 54 w 54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6" y="596"/>
                  </a:lnTo>
                  <a:lnTo>
                    <a:pt x="26" y="598"/>
                  </a:lnTo>
                  <a:lnTo>
                    <a:pt x="38" y="596"/>
                  </a:lnTo>
                  <a:lnTo>
                    <a:pt x="46" y="590"/>
                  </a:lnTo>
                  <a:lnTo>
                    <a:pt x="52" y="582"/>
                  </a:lnTo>
                  <a:lnTo>
                    <a:pt x="54" y="570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Freeform 77"/>
            <p:cNvSpPr/>
            <p:nvPr/>
          </p:nvSpPr>
          <p:spPr bwMode="auto">
            <a:xfrm>
              <a:off x="3852097" y="4825693"/>
              <a:ext cx="3116958" cy="53215"/>
            </a:xfrm>
            <a:custGeom>
              <a:avLst/>
              <a:gdLst>
                <a:gd name="T0" fmla="*/ 26 w 3162"/>
                <a:gd name="T1" fmla="*/ 0 h 54"/>
                <a:gd name="T2" fmla="*/ 26 w 3162"/>
                <a:gd name="T3" fmla="*/ 0 h 54"/>
                <a:gd name="T4" fmla="*/ 16 w 3162"/>
                <a:gd name="T5" fmla="*/ 2 h 54"/>
                <a:gd name="T6" fmla="*/ 8 w 3162"/>
                <a:gd name="T7" fmla="*/ 8 h 54"/>
                <a:gd name="T8" fmla="*/ 2 w 3162"/>
                <a:gd name="T9" fmla="*/ 16 h 54"/>
                <a:gd name="T10" fmla="*/ 0 w 3162"/>
                <a:gd name="T11" fmla="*/ 26 h 54"/>
                <a:gd name="T12" fmla="*/ 0 w 3162"/>
                <a:gd name="T13" fmla="*/ 26 h 54"/>
                <a:gd name="T14" fmla="*/ 2 w 3162"/>
                <a:gd name="T15" fmla="*/ 38 h 54"/>
                <a:gd name="T16" fmla="*/ 8 w 3162"/>
                <a:gd name="T17" fmla="*/ 46 h 54"/>
                <a:gd name="T18" fmla="*/ 16 w 3162"/>
                <a:gd name="T19" fmla="*/ 52 h 54"/>
                <a:gd name="T20" fmla="*/ 26 w 3162"/>
                <a:gd name="T21" fmla="*/ 54 h 54"/>
                <a:gd name="T22" fmla="*/ 3134 w 3162"/>
                <a:gd name="T23" fmla="*/ 54 h 54"/>
                <a:gd name="T24" fmla="*/ 3134 w 3162"/>
                <a:gd name="T25" fmla="*/ 54 h 54"/>
                <a:gd name="T26" fmla="*/ 3144 w 3162"/>
                <a:gd name="T27" fmla="*/ 52 h 54"/>
                <a:gd name="T28" fmla="*/ 3154 w 3162"/>
                <a:gd name="T29" fmla="*/ 46 h 54"/>
                <a:gd name="T30" fmla="*/ 3160 w 3162"/>
                <a:gd name="T31" fmla="*/ 38 h 54"/>
                <a:gd name="T32" fmla="*/ 3162 w 3162"/>
                <a:gd name="T33" fmla="*/ 26 h 54"/>
                <a:gd name="T34" fmla="*/ 3162 w 3162"/>
                <a:gd name="T35" fmla="*/ 26 h 54"/>
                <a:gd name="T36" fmla="*/ 3160 w 3162"/>
                <a:gd name="T37" fmla="*/ 16 h 54"/>
                <a:gd name="T38" fmla="*/ 3154 w 3162"/>
                <a:gd name="T39" fmla="*/ 8 h 54"/>
                <a:gd name="T40" fmla="*/ 3144 w 3162"/>
                <a:gd name="T41" fmla="*/ 2 h 54"/>
                <a:gd name="T42" fmla="*/ 3134 w 3162"/>
                <a:gd name="T43" fmla="*/ 0 h 54"/>
                <a:gd name="T44" fmla="*/ 26 w 3162"/>
                <a:gd name="T45" fmla="*/ 0 h 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62"/>
                <a:gd name="T70" fmla="*/ 0 h 54"/>
                <a:gd name="T71" fmla="*/ 3162 w 3162"/>
                <a:gd name="T72" fmla="*/ 54 h 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62" h="54">
                  <a:moveTo>
                    <a:pt x="26" y="0"/>
                  </a:move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8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6" y="54"/>
                  </a:lnTo>
                  <a:lnTo>
                    <a:pt x="3134" y="54"/>
                  </a:lnTo>
                  <a:lnTo>
                    <a:pt x="3144" y="52"/>
                  </a:lnTo>
                  <a:lnTo>
                    <a:pt x="3154" y="46"/>
                  </a:lnTo>
                  <a:lnTo>
                    <a:pt x="3160" y="38"/>
                  </a:lnTo>
                  <a:lnTo>
                    <a:pt x="3162" y="26"/>
                  </a:lnTo>
                  <a:lnTo>
                    <a:pt x="3160" y="16"/>
                  </a:lnTo>
                  <a:lnTo>
                    <a:pt x="3154" y="8"/>
                  </a:lnTo>
                  <a:lnTo>
                    <a:pt x="3144" y="2"/>
                  </a:lnTo>
                  <a:lnTo>
                    <a:pt x="3134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 fontScale="250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3" name="Freeform 78"/>
            <p:cNvSpPr/>
            <p:nvPr/>
          </p:nvSpPr>
          <p:spPr bwMode="auto">
            <a:xfrm>
              <a:off x="6932864" y="4137032"/>
              <a:ext cx="68503" cy="731292"/>
            </a:xfrm>
            <a:custGeom>
              <a:avLst/>
              <a:gdLst>
                <a:gd name="T0" fmla="*/ 0 w 56"/>
                <a:gd name="T1" fmla="*/ 26 h 598"/>
                <a:gd name="T2" fmla="*/ 0 w 56"/>
                <a:gd name="T3" fmla="*/ 570 h 598"/>
                <a:gd name="T4" fmla="*/ 0 w 56"/>
                <a:gd name="T5" fmla="*/ 570 h 598"/>
                <a:gd name="T6" fmla="*/ 2 w 56"/>
                <a:gd name="T7" fmla="*/ 582 h 598"/>
                <a:gd name="T8" fmla="*/ 8 w 56"/>
                <a:gd name="T9" fmla="*/ 590 h 598"/>
                <a:gd name="T10" fmla="*/ 18 w 56"/>
                <a:gd name="T11" fmla="*/ 596 h 598"/>
                <a:gd name="T12" fmla="*/ 28 w 56"/>
                <a:gd name="T13" fmla="*/ 598 h 598"/>
                <a:gd name="T14" fmla="*/ 28 w 56"/>
                <a:gd name="T15" fmla="*/ 598 h 598"/>
                <a:gd name="T16" fmla="*/ 38 w 56"/>
                <a:gd name="T17" fmla="*/ 596 h 598"/>
                <a:gd name="T18" fmla="*/ 48 w 56"/>
                <a:gd name="T19" fmla="*/ 590 h 598"/>
                <a:gd name="T20" fmla="*/ 54 w 56"/>
                <a:gd name="T21" fmla="*/ 582 h 598"/>
                <a:gd name="T22" fmla="*/ 56 w 56"/>
                <a:gd name="T23" fmla="*/ 570 h 598"/>
                <a:gd name="T24" fmla="*/ 56 w 56"/>
                <a:gd name="T25" fmla="*/ 26 h 598"/>
                <a:gd name="T26" fmla="*/ 56 w 56"/>
                <a:gd name="T27" fmla="*/ 26 h 598"/>
                <a:gd name="T28" fmla="*/ 54 w 56"/>
                <a:gd name="T29" fmla="*/ 16 h 598"/>
                <a:gd name="T30" fmla="*/ 48 w 56"/>
                <a:gd name="T31" fmla="*/ 8 h 598"/>
                <a:gd name="T32" fmla="*/ 38 w 56"/>
                <a:gd name="T33" fmla="*/ 2 h 598"/>
                <a:gd name="T34" fmla="*/ 28 w 56"/>
                <a:gd name="T35" fmla="*/ 0 h 598"/>
                <a:gd name="T36" fmla="*/ 28 w 56"/>
                <a:gd name="T37" fmla="*/ 0 h 598"/>
                <a:gd name="T38" fmla="*/ 18 w 56"/>
                <a:gd name="T39" fmla="*/ 2 h 598"/>
                <a:gd name="T40" fmla="*/ 8 w 56"/>
                <a:gd name="T41" fmla="*/ 8 h 598"/>
                <a:gd name="T42" fmla="*/ 2 w 56"/>
                <a:gd name="T43" fmla="*/ 16 h 598"/>
                <a:gd name="T44" fmla="*/ 0 w 56"/>
                <a:gd name="T45" fmla="*/ 26 h 598"/>
                <a:gd name="T46" fmla="*/ 0 w 56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598"/>
                <a:gd name="T74" fmla="*/ 56 w 56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8" y="596"/>
                  </a:lnTo>
                  <a:lnTo>
                    <a:pt x="28" y="598"/>
                  </a:lnTo>
                  <a:lnTo>
                    <a:pt x="38" y="596"/>
                  </a:lnTo>
                  <a:lnTo>
                    <a:pt x="48" y="590"/>
                  </a:lnTo>
                  <a:lnTo>
                    <a:pt x="54" y="582"/>
                  </a:lnTo>
                  <a:lnTo>
                    <a:pt x="56" y="570"/>
                  </a:lnTo>
                  <a:lnTo>
                    <a:pt x="56" y="26"/>
                  </a:lnTo>
                  <a:lnTo>
                    <a:pt x="54" y="16"/>
                  </a:lnTo>
                  <a:lnTo>
                    <a:pt x="48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79"/>
            <p:cNvSpPr/>
            <p:nvPr/>
          </p:nvSpPr>
          <p:spPr bwMode="auto">
            <a:xfrm>
              <a:off x="6876086" y="4161086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2 w 152"/>
                <a:gd name="T5" fmla="*/ 92 h 152"/>
                <a:gd name="T6" fmla="*/ 146 w 152"/>
                <a:gd name="T7" fmla="*/ 106 h 152"/>
                <a:gd name="T8" fmla="*/ 140 w 152"/>
                <a:gd name="T9" fmla="*/ 118 h 152"/>
                <a:gd name="T10" fmla="*/ 130 w 152"/>
                <a:gd name="T11" fmla="*/ 130 h 152"/>
                <a:gd name="T12" fmla="*/ 120 w 152"/>
                <a:gd name="T13" fmla="*/ 140 h 152"/>
                <a:gd name="T14" fmla="*/ 106 w 152"/>
                <a:gd name="T15" fmla="*/ 146 h 152"/>
                <a:gd name="T16" fmla="*/ 92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2 w 152"/>
                <a:gd name="T23" fmla="*/ 152 h 152"/>
                <a:gd name="T24" fmla="*/ 46 w 152"/>
                <a:gd name="T25" fmla="*/ 146 h 152"/>
                <a:gd name="T26" fmla="*/ 34 w 152"/>
                <a:gd name="T27" fmla="*/ 140 h 152"/>
                <a:gd name="T28" fmla="*/ 22 w 152"/>
                <a:gd name="T29" fmla="*/ 130 h 152"/>
                <a:gd name="T30" fmla="*/ 14 w 152"/>
                <a:gd name="T31" fmla="*/ 118 h 152"/>
                <a:gd name="T32" fmla="*/ 6 w 152"/>
                <a:gd name="T33" fmla="*/ 106 h 152"/>
                <a:gd name="T34" fmla="*/ 2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2 w 152"/>
                <a:gd name="T41" fmla="*/ 60 h 152"/>
                <a:gd name="T42" fmla="*/ 6 w 152"/>
                <a:gd name="T43" fmla="*/ 46 h 152"/>
                <a:gd name="T44" fmla="*/ 14 w 152"/>
                <a:gd name="T45" fmla="*/ 34 h 152"/>
                <a:gd name="T46" fmla="*/ 22 w 152"/>
                <a:gd name="T47" fmla="*/ 22 h 152"/>
                <a:gd name="T48" fmla="*/ 34 w 152"/>
                <a:gd name="T49" fmla="*/ 14 h 152"/>
                <a:gd name="T50" fmla="*/ 46 w 152"/>
                <a:gd name="T51" fmla="*/ 6 h 152"/>
                <a:gd name="T52" fmla="*/ 62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2 w 152"/>
                <a:gd name="T59" fmla="*/ 2 h 152"/>
                <a:gd name="T60" fmla="*/ 106 w 152"/>
                <a:gd name="T61" fmla="*/ 6 h 152"/>
                <a:gd name="T62" fmla="*/ 120 w 152"/>
                <a:gd name="T63" fmla="*/ 14 h 152"/>
                <a:gd name="T64" fmla="*/ 130 w 152"/>
                <a:gd name="T65" fmla="*/ 22 h 152"/>
                <a:gd name="T66" fmla="*/ 140 w 152"/>
                <a:gd name="T67" fmla="*/ 34 h 152"/>
                <a:gd name="T68" fmla="*/ 146 w 152"/>
                <a:gd name="T69" fmla="*/ 46 h 152"/>
                <a:gd name="T70" fmla="*/ 152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2" y="92"/>
                  </a:lnTo>
                  <a:lnTo>
                    <a:pt x="146" y="106"/>
                  </a:lnTo>
                  <a:lnTo>
                    <a:pt x="140" y="118"/>
                  </a:lnTo>
                  <a:lnTo>
                    <a:pt x="130" y="130"/>
                  </a:lnTo>
                  <a:lnTo>
                    <a:pt x="120" y="140"/>
                  </a:lnTo>
                  <a:lnTo>
                    <a:pt x="106" y="146"/>
                  </a:lnTo>
                  <a:lnTo>
                    <a:pt x="92" y="152"/>
                  </a:lnTo>
                  <a:lnTo>
                    <a:pt x="76" y="152"/>
                  </a:lnTo>
                  <a:lnTo>
                    <a:pt x="62" y="152"/>
                  </a:lnTo>
                  <a:lnTo>
                    <a:pt x="46" y="146"/>
                  </a:lnTo>
                  <a:lnTo>
                    <a:pt x="34" y="140"/>
                  </a:lnTo>
                  <a:lnTo>
                    <a:pt x="22" y="130"/>
                  </a:lnTo>
                  <a:lnTo>
                    <a:pt x="14" y="118"/>
                  </a:lnTo>
                  <a:lnTo>
                    <a:pt x="6" y="106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6" y="46"/>
                  </a:lnTo>
                  <a:lnTo>
                    <a:pt x="14" y="34"/>
                  </a:lnTo>
                  <a:lnTo>
                    <a:pt x="22" y="22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62" y="2"/>
                  </a:lnTo>
                  <a:lnTo>
                    <a:pt x="76" y="0"/>
                  </a:lnTo>
                  <a:lnTo>
                    <a:pt x="92" y="2"/>
                  </a:lnTo>
                  <a:lnTo>
                    <a:pt x="106" y="6"/>
                  </a:lnTo>
                  <a:lnTo>
                    <a:pt x="120" y="14"/>
                  </a:lnTo>
                  <a:lnTo>
                    <a:pt x="130" y="22"/>
                  </a:lnTo>
                  <a:lnTo>
                    <a:pt x="140" y="34"/>
                  </a:lnTo>
                  <a:lnTo>
                    <a:pt x="146" y="46"/>
                  </a:lnTo>
                  <a:lnTo>
                    <a:pt x="152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latinLnBrk="1"/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/>
            <p:nvPr/>
          </p:nvSpPr>
          <p:spPr bwMode="auto">
            <a:xfrm>
              <a:off x="5797661" y="4073443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2 w 1864"/>
                <a:gd name="T7" fmla="*/ 154 h 156"/>
                <a:gd name="T8" fmla="*/ 1506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2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28 w 1864"/>
                <a:gd name="T23" fmla="*/ 48 h 156"/>
                <a:gd name="T24" fmla="*/ 1848 w 1864"/>
                <a:gd name="T25" fmla="*/ 32 h 156"/>
                <a:gd name="T26" fmla="*/ 1854 w 1864"/>
                <a:gd name="T27" fmla="*/ 24 h 156"/>
                <a:gd name="T28" fmla="*/ 1860 w 1864"/>
                <a:gd name="T29" fmla="*/ 16 h 156"/>
                <a:gd name="T30" fmla="*/ 1862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0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6 w 1864"/>
                <a:gd name="T45" fmla="*/ 32 h 156"/>
                <a:gd name="T46" fmla="*/ 36 w 1864"/>
                <a:gd name="T47" fmla="*/ 48 h 156"/>
                <a:gd name="T48" fmla="*/ 60 w 1864"/>
                <a:gd name="T49" fmla="*/ 62 h 156"/>
                <a:gd name="T50" fmla="*/ 90 w 1864"/>
                <a:gd name="T51" fmla="*/ 76 h 156"/>
                <a:gd name="T52" fmla="*/ 124 w 1864"/>
                <a:gd name="T53" fmla="*/ 88 h 156"/>
                <a:gd name="T54" fmla="*/ 162 w 1864"/>
                <a:gd name="T55" fmla="*/ 100 h 156"/>
                <a:gd name="T56" fmla="*/ 200 w 1864"/>
                <a:gd name="T57" fmla="*/ 110 h 156"/>
                <a:gd name="T58" fmla="*/ 280 w 1864"/>
                <a:gd name="T59" fmla="*/ 130 h 156"/>
                <a:gd name="T60" fmla="*/ 356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4"/>
                <a:gd name="T100" fmla="*/ 0 h 156"/>
                <a:gd name="T101" fmla="*/ 1864 w 1864"/>
                <a:gd name="T102" fmla="*/ 156 h 1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2" y="154"/>
                  </a:lnTo>
                  <a:lnTo>
                    <a:pt x="1506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2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28" y="48"/>
                  </a:lnTo>
                  <a:lnTo>
                    <a:pt x="1848" y="32"/>
                  </a:lnTo>
                  <a:lnTo>
                    <a:pt x="1854" y="24"/>
                  </a:lnTo>
                  <a:lnTo>
                    <a:pt x="1860" y="16"/>
                  </a:lnTo>
                  <a:lnTo>
                    <a:pt x="1862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6" y="32"/>
                  </a:lnTo>
                  <a:lnTo>
                    <a:pt x="36" y="48"/>
                  </a:lnTo>
                  <a:lnTo>
                    <a:pt x="60" y="62"/>
                  </a:lnTo>
                  <a:lnTo>
                    <a:pt x="90" y="76"/>
                  </a:lnTo>
                  <a:lnTo>
                    <a:pt x="124" y="88"/>
                  </a:lnTo>
                  <a:lnTo>
                    <a:pt x="162" y="100"/>
                  </a:lnTo>
                  <a:lnTo>
                    <a:pt x="200" y="110"/>
                  </a:lnTo>
                  <a:lnTo>
                    <a:pt x="280" y="130"/>
                  </a:lnTo>
                  <a:lnTo>
                    <a:pt x="356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/>
            <p:nvPr/>
          </p:nvSpPr>
          <p:spPr bwMode="auto">
            <a:xfrm>
              <a:off x="3781784" y="4171274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0 w 152"/>
                <a:gd name="T5" fmla="*/ 92 h 152"/>
                <a:gd name="T6" fmla="*/ 146 w 152"/>
                <a:gd name="T7" fmla="*/ 106 h 152"/>
                <a:gd name="T8" fmla="*/ 138 w 152"/>
                <a:gd name="T9" fmla="*/ 118 h 152"/>
                <a:gd name="T10" fmla="*/ 130 w 152"/>
                <a:gd name="T11" fmla="*/ 130 h 152"/>
                <a:gd name="T12" fmla="*/ 118 w 152"/>
                <a:gd name="T13" fmla="*/ 140 h 152"/>
                <a:gd name="T14" fmla="*/ 106 w 152"/>
                <a:gd name="T15" fmla="*/ 146 h 152"/>
                <a:gd name="T16" fmla="*/ 90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0 w 152"/>
                <a:gd name="T23" fmla="*/ 152 h 152"/>
                <a:gd name="T24" fmla="*/ 46 w 152"/>
                <a:gd name="T25" fmla="*/ 146 h 152"/>
                <a:gd name="T26" fmla="*/ 32 w 152"/>
                <a:gd name="T27" fmla="*/ 140 h 152"/>
                <a:gd name="T28" fmla="*/ 22 w 152"/>
                <a:gd name="T29" fmla="*/ 130 h 152"/>
                <a:gd name="T30" fmla="*/ 12 w 152"/>
                <a:gd name="T31" fmla="*/ 118 h 152"/>
                <a:gd name="T32" fmla="*/ 6 w 152"/>
                <a:gd name="T33" fmla="*/ 106 h 152"/>
                <a:gd name="T34" fmla="*/ 0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0 w 152"/>
                <a:gd name="T41" fmla="*/ 60 h 152"/>
                <a:gd name="T42" fmla="*/ 6 w 152"/>
                <a:gd name="T43" fmla="*/ 46 h 152"/>
                <a:gd name="T44" fmla="*/ 12 w 152"/>
                <a:gd name="T45" fmla="*/ 34 h 152"/>
                <a:gd name="T46" fmla="*/ 22 w 152"/>
                <a:gd name="T47" fmla="*/ 22 h 152"/>
                <a:gd name="T48" fmla="*/ 32 w 152"/>
                <a:gd name="T49" fmla="*/ 14 h 152"/>
                <a:gd name="T50" fmla="*/ 46 w 152"/>
                <a:gd name="T51" fmla="*/ 6 h 152"/>
                <a:gd name="T52" fmla="*/ 60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0 w 152"/>
                <a:gd name="T59" fmla="*/ 2 h 152"/>
                <a:gd name="T60" fmla="*/ 106 w 152"/>
                <a:gd name="T61" fmla="*/ 6 h 152"/>
                <a:gd name="T62" fmla="*/ 118 w 152"/>
                <a:gd name="T63" fmla="*/ 14 h 152"/>
                <a:gd name="T64" fmla="*/ 130 w 152"/>
                <a:gd name="T65" fmla="*/ 22 h 152"/>
                <a:gd name="T66" fmla="*/ 138 w 152"/>
                <a:gd name="T67" fmla="*/ 34 h 152"/>
                <a:gd name="T68" fmla="*/ 146 w 152"/>
                <a:gd name="T69" fmla="*/ 46 h 152"/>
                <a:gd name="T70" fmla="*/ 150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0" y="92"/>
                  </a:lnTo>
                  <a:lnTo>
                    <a:pt x="146" y="106"/>
                  </a:lnTo>
                  <a:lnTo>
                    <a:pt x="138" y="118"/>
                  </a:lnTo>
                  <a:lnTo>
                    <a:pt x="130" y="130"/>
                  </a:lnTo>
                  <a:lnTo>
                    <a:pt x="118" y="140"/>
                  </a:lnTo>
                  <a:lnTo>
                    <a:pt x="106" y="146"/>
                  </a:lnTo>
                  <a:lnTo>
                    <a:pt x="90" y="152"/>
                  </a:lnTo>
                  <a:lnTo>
                    <a:pt x="76" y="152"/>
                  </a:lnTo>
                  <a:lnTo>
                    <a:pt x="60" y="152"/>
                  </a:lnTo>
                  <a:lnTo>
                    <a:pt x="46" y="146"/>
                  </a:lnTo>
                  <a:lnTo>
                    <a:pt x="32" y="140"/>
                  </a:lnTo>
                  <a:lnTo>
                    <a:pt x="22" y="130"/>
                  </a:lnTo>
                  <a:lnTo>
                    <a:pt x="12" y="118"/>
                  </a:lnTo>
                  <a:lnTo>
                    <a:pt x="6" y="106"/>
                  </a:lnTo>
                  <a:lnTo>
                    <a:pt x="0" y="92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6" y="46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60" y="2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6" y="6"/>
                  </a:lnTo>
                  <a:lnTo>
                    <a:pt x="118" y="14"/>
                  </a:lnTo>
                  <a:lnTo>
                    <a:pt x="130" y="22"/>
                  </a:lnTo>
                  <a:lnTo>
                    <a:pt x="138" y="34"/>
                  </a:lnTo>
                  <a:lnTo>
                    <a:pt x="146" y="46"/>
                  </a:lnTo>
                  <a:lnTo>
                    <a:pt x="150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Freeform 84"/>
            <p:cNvSpPr/>
            <p:nvPr/>
          </p:nvSpPr>
          <p:spPr bwMode="auto">
            <a:xfrm>
              <a:off x="2734656" y="4075888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4 w 1864"/>
                <a:gd name="T7" fmla="*/ 154 h 156"/>
                <a:gd name="T8" fmla="*/ 1508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4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30 w 1864"/>
                <a:gd name="T23" fmla="*/ 48 h 156"/>
                <a:gd name="T24" fmla="*/ 1848 w 1864"/>
                <a:gd name="T25" fmla="*/ 32 h 156"/>
                <a:gd name="T26" fmla="*/ 1856 w 1864"/>
                <a:gd name="T27" fmla="*/ 24 h 156"/>
                <a:gd name="T28" fmla="*/ 1860 w 1864"/>
                <a:gd name="T29" fmla="*/ 16 h 156"/>
                <a:gd name="T30" fmla="*/ 1864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2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8 w 1864"/>
                <a:gd name="T45" fmla="*/ 32 h 156"/>
                <a:gd name="T46" fmla="*/ 36 w 1864"/>
                <a:gd name="T47" fmla="*/ 48 h 156"/>
                <a:gd name="T48" fmla="*/ 62 w 1864"/>
                <a:gd name="T49" fmla="*/ 62 h 156"/>
                <a:gd name="T50" fmla="*/ 92 w 1864"/>
                <a:gd name="T51" fmla="*/ 76 h 156"/>
                <a:gd name="T52" fmla="*/ 126 w 1864"/>
                <a:gd name="T53" fmla="*/ 88 h 156"/>
                <a:gd name="T54" fmla="*/ 162 w 1864"/>
                <a:gd name="T55" fmla="*/ 100 h 156"/>
                <a:gd name="T56" fmla="*/ 202 w 1864"/>
                <a:gd name="T57" fmla="*/ 110 h 156"/>
                <a:gd name="T58" fmla="*/ 282 w 1864"/>
                <a:gd name="T59" fmla="*/ 130 h 156"/>
                <a:gd name="T60" fmla="*/ 358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4" y="154"/>
                  </a:lnTo>
                  <a:lnTo>
                    <a:pt x="1508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4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30" y="48"/>
                  </a:lnTo>
                  <a:lnTo>
                    <a:pt x="1848" y="32"/>
                  </a:lnTo>
                  <a:lnTo>
                    <a:pt x="1856" y="24"/>
                  </a:lnTo>
                  <a:lnTo>
                    <a:pt x="1860" y="16"/>
                  </a:lnTo>
                  <a:lnTo>
                    <a:pt x="1864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8" y="32"/>
                  </a:lnTo>
                  <a:lnTo>
                    <a:pt x="36" y="48"/>
                  </a:lnTo>
                  <a:lnTo>
                    <a:pt x="62" y="62"/>
                  </a:lnTo>
                  <a:lnTo>
                    <a:pt x="92" y="76"/>
                  </a:lnTo>
                  <a:lnTo>
                    <a:pt x="126" y="88"/>
                  </a:lnTo>
                  <a:lnTo>
                    <a:pt x="162" y="100"/>
                  </a:lnTo>
                  <a:lnTo>
                    <a:pt x="202" y="110"/>
                  </a:lnTo>
                  <a:lnTo>
                    <a:pt x="282" y="130"/>
                  </a:lnTo>
                  <a:lnTo>
                    <a:pt x="358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Oval 98"/>
            <p:cNvSpPr>
              <a:spLocks noChangeArrowheads="1"/>
            </p:cNvSpPr>
            <p:nvPr/>
          </p:nvSpPr>
          <p:spPr bwMode="auto">
            <a:xfrm>
              <a:off x="6301014" y="2791711"/>
              <a:ext cx="1263701" cy="1263305"/>
            </a:xfrm>
            <a:prstGeom prst="ellipse">
              <a:avLst/>
            </a:prstGeom>
            <a:solidFill>
              <a:srgbClr val="2AC3B5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99"/>
            <p:cNvSpPr>
              <a:spLocks noChangeArrowheads="1"/>
            </p:cNvSpPr>
            <p:nvPr/>
          </p:nvSpPr>
          <p:spPr bwMode="auto">
            <a:xfrm>
              <a:off x="6350798" y="2857133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增量</a:t>
              </a:r>
              <a:endParaRPr lang="en-US" altLang="zh-CN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文件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92"/>
            <p:cNvSpPr>
              <a:spLocks noChangeArrowheads="1"/>
            </p:cNvSpPr>
            <p:nvPr/>
          </p:nvSpPr>
          <p:spPr bwMode="auto">
            <a:xfrm>
              <a:off x="3220246" y="2791708"/>
              <a:ext cx="1263701" cy="1263305"/>
            </a:xfrm>
            <a:prstGeom prst="ellipse">
              <a:avLst/>
            </a:prstGeom>
            <a:solidFill>
              <a:srgbClr val="608CE1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93"/>
            <p:cNvSpPr>
              <a:spLocks noChangeArrowheads="1"/>
            </p:cNvSpPr>
            <p:nvPr/>
          </p:nvSpPr>
          <p:spPr bwMode="auto">
            <a:xfrm>
              <a:off x="3277860" y="2845351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基础</a:t>
              </a:r>
              <a:endParaRPr lang="en-US" altLang="zh-CN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文件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1011115" y="1773610"/>
            <a:ext cx="10412683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1369B2"/>
                </a:solidFill>
              </a:rPr>
              <a:t>基础文件</a:t>
            </a:r>
            <a:r>
              <a:rPr lang="zh-CN" altLang="en-US" sz="2000" dirty="0">
                <a:solidFill>
                  <a:srgbClr val="595959"/>
                </a:solidFill>
              </a:rPr>
              <a:t>用于存储事务表的数据。在物理层面，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会根据事务表是否分区，在事务表的</a:t>
            </a:r>
            <a:r>
              <a:rPr lang="zh-CN" altLang="en-US" sz="2000" dirty="0">
                <a:solidFill>
                  <a:srgbClr val="1369B2"/>
                </a:solidFill>
              </a:rPr>
              <a:t>数据存储目录</a:t>
            </a:r>
            <a:r>
              <a:rPr lang="zh-CN" altLang="en-US" sz="2000" dirty="0">
                <a:solidFill>
                  <a:srgbClr val="595959"/>
                </a:solidFill>
              </a:rPr>
              <a:t>或</a:t>
            </a:r>
            <a:r>
              <a:rPr lang="zh-CN" altLang="en-US" sz="2000" dirty="0">
                <a:solidFill>
                  <a:srgbClr val="1369B2"/>
                </a:solidFill>
              </a:rPr>
              <a:t>分区目录</a:t>
            </a:r>
            <a:r>
              <a:rPr lang="zh-CN" altLang="en-US" sz="2000" dirty="0">
                <a:solidFill>
                  <a:srgbClr val="595959"/>
                </a:solidFill>
              </a:rPr>
              <a:t>下生成以</a:t>
            </a:r>
            <a:r>
              <a:rPr lang="en-US" altLang="zh-CN" sz="2000" dirty="0">
                <a:solidFill>
                  <a:srgbClr val="1369B2"/>
                </a:solidFill>
              </a:rPr>
              <a:t>base</a:t>
            </a:r>
            <a:r>
              <a:rPr lang="zh-CN" altLang="en-US" sz="2000" dirty="0">
                <a:solidFill>
                  <a:srgbClr val="595959"/>
                </a:solidFill>
              </a:rPr>
              <a:t>为前缀的目录，</a:t>
            </a:r>
            <a:r>
              <a:rPr lang="zh-CN" altLang="en-US" sz="2000" dirty="0">
                <a:solidFill>
                  <a:srgbClr val="1369B2"/>
                </a:solidFill>
              </a:rPr>
              <a:t>用于存放基础文件</a:t>
            </a:r>
            <a:r>
              <a:rPr lang="zh-CN" altLang="en-US" sz="2000" dirty="0">
                <a:solidFill>
                  <a:srgbClr val="595959"/>
                </a:solidFill>
              </a:rPr>
              <a:t>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基础文件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1"/>
          <p:cNvSpPr txBox="1"/>
          <p:nvPr/>
        </p:nvSpPr>
        <p:spPr>
          <a:xfrm>
            <a:off x="1011115" y="4119432"/>
            <a:ext cx="10412683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1369B2"/>
                </a:solidFill>
              </a:rPr>
              <a:t>增量文件</a:t>
            </a:r>
            <a:r>
              <a:rPr lang="zh-CN" altLang="en-US" sz="2000" dirty="0">
                <a:solidFill>
                  <a:srgbClr val="595959"/>
                </a:solidFill>
              </a:rPr>
              <a:t>用于记录事务表的</a:t>
            </a:r>
            <a:r>
              <a:rPr lang="zh-CN" altLang="en-US" sz="2000" dirty="0">
                <a:solidFill>
                  <a:srgbClr val="1369B2"/>
                </a:solidFill>
              </a:rPr>
              <a:t>事务操作</a:t>
            </a:r>
            <a:r>
              <a:rPr lang="zh-CN" altLang="en-US" sz="2000" dirty="0">
                <a:solidFill>
                  <a:srgbClr val="595959"/>
                </a:solidFill>
              </a:rPr>
              <a:t>，包括</a:t>
            </a:r>
            <a:r>
              <a:rPr lang="zh-CN" altLang="en-US" sz="2000" dirty="0">
                <a:solidFill>
                  <a:srgbClr val="1369B2"/>
                </a:solidFill>
              </a:rPr>
              <a:t>插入</a:t>
            </a:r>
            <a:r>
              <a:rPr lang="zh-CN" altLang="en-US" sz="2000" dirty="0">
                <a:solidFill>
                  <a:srgbClr val="595959"/>
                </a:solidFill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</a:rPr>
              <a:t>更新</a:t>
            </a:r>
            <a:r>
              <a:rPr lang="zh-CN" altLang="en-US" sz="2000" dirty="0">
                <a:solidFill>
                  <a:srgbClr val="595959"/>
                </a:solidFill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</a:rPr>
              <a:t>删除</a:t>
            </a:r>
            <a:r>
              <a:rPr lang="zh-CN" altLang="en-US" sz="2000" dirty="0">
                <a:solidFill>
                  <a:srgbClr val="595959"/>
                </a:solidFill>
              </a:rPr>
              <a:t>等。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3198676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增量文件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1773610"/>
            <a:ext cx="6662062" cy="3672970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4943078" y="1888934"/>
            <a:ext cx="5927055" cy="33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在查询事务表数据时，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会同时读取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基础文件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增量文件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，并在查询过程中应用事务操作的逻辑。若事务表进行了分区，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会根据查询条件，仅读取相关分区目录下的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基础文件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增量文件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，从而提升查询效率。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随着事务表中事务操作的不断增加，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增量文件的数量也会逐渐增多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。如果在查询时需要处理过多的增量文件，不仅会降低查询性能，还会因小文件过多而加重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的元数据管理开销。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54647" y="1197546"/>
            <a:ext cx="9948304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为解决这一问题，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在后台进程中提供了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Compactor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（合并器），用于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合并增量文件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Compactor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会将合并任务以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MapReduce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的形式提交到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集群执行。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Compactor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内部主要由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个核心组件组成，分别是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Initiator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Worker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Cleaner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AcidHouseKeeperService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 bwMode="auto">
          <a:xfrm rot="574600">
            <a:off x="1121984" y="3283763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Box 7"/>
          <p:cNvSpPr txBox="1">
            <a:spLocks noChangeArrowheads="1"/>
          </p:cNvSpPr>
          <p:nvPr/>
        </p:nvSpPr>
        <p:spPr bwMode="auto">
          <a:xfrm>
            <a:off x="1163359" y="3314819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10549" y="3273547"/>
            <a:ext cx="3664100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Initiator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23952" y="4176372"/>
            <a:ext cx="158408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Worker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组件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542198" y="3684707"/>
            <a:ext cx="7620883" cy="2194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7" name="直接连接符 26"/>
          <p:cNvCxnSpPr/>
          <p:nvPr/>
        </p:nvCxnSpPr>
        <p:spPr>
          <a:xfrm flipV="1">
            <a:off x="1586425" y="4543974"/>
            <a:ext cx="7576656" cy="2313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8" name="矩形 27"/>
          <p:cNvSpPr/>
          <p:nvPr/>
        </p:nvSpPr>
        <p:spPr>
          <a:xfrm>
            <a:off x="1623951" y="4943737"/>
            <a:ext cx="3146641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Cleaner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566086" y="5382569"/>
            <a:ext cx="7596995" cy="1360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30" name="矩形 29"/>
          <p:cNvSpPr/>
          <p:nvPr/>
        </p:nvSpPr>
        <p:spPr>
          <a:xfrm>
            <a:off x="5274649" y="4938005"/>
            <a:ext cx="3744417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负责清除旧的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基础文件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增量文件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159149" y="3284213"/>
            <a:ext cx="4489241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负责发现需要进行合并的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增量文件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 bwMode="auto">
          <a:xfrm rot="574600">
            <a:off x="1121984" y="4174190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Box 28"/>
          <p:cNvSpPr txBox="1">
            <a:spLocks noChangeArrowheads="1"/>
          </p:cNvSpPr>
          <p:nvPr/>
        </p:nvSpPr>
        <p:spPr bwMode="auto">
          <a:xfrm>
            <a:off x="1163359" y="4205246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椭圆 33"/>
          <p:cNvSpPr/>
          <p:nvPr/>
        </p:nvSpPr>
        <p:spPr bwMode="auto">
          <a:xfrm rot="574600">
            <a:off x="1121984" y="5041242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163359" y="5072298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16467" y="4166234"/>
            <a:ext cx="2845428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负责实际执行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合并任务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623951" y="5878066"/>
            <a:ext cx="4010737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AcidHouseKeeperService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1566086" y="6316898"/>
            <a:ext cx="7596995" cy="1096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39" name="矩形 38"/>
          <p:cNvSpPr/>
          <p:nvPr/>
        </p:nvSpPr>
        <p:spPr>
          <a:xfrm>
            <a:off x="5263689" y="5856848"/>
            <a:ext cx="4143885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负责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清理执行失败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异常中断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的事务。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 bwMode="auto">
          <a:xfrm rot="574600">
            <a:off x="1121984" y="5975571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" name="TextBox 31"/>
          <p:cNvSpPr txBox="1">
            <a:spLocks noChangeArrowheads="1"/>
          </p:cNvSpPr>
          <p:nvPr/>
        </p:nvSpPr>
        <p:spPr bwMode="auto">
          <a:xfrm>
            <a:off x="1163359" y="6006627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4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54647" y="1197546"/>
            <a:ext cx="9948304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Compactor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合并增量文件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的方式主要分为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Minor Compaction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（小合并）和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Major Compaction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（大合并）两种类型，具体介绍如下。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98922" y="3044965"/>
            <a:ext cx="7392567" cy="2887732"/>
            <a:chOff x="2734656" y="2791708"/>
            <a:chExt cx="5343198" cy="2087200"/>
          </a:xfrm>
        </p:grpSpPr>
        <p:sp>
          <p:nvSpPr>
            <p:cNvPr id="8" name="Freeform 76"/>
            <p:cNvSpPr/>
            <p:nvPr/>
          </p:nvSpPr>
          <p:spPr bwMode="auto">
            <a:xfrm>
              <a:off x="3852098" y="4137032"/>
              <a:ext cx="66057" cy="731292"/>
            </a:xfrm>
            <a:custGeom>
              <a:avLst/>
              <a:gdLst>
                <a:gd name="T0" fmla="*/ 0 w 54"/>
                <a:gd name="T1" fmla="*/ 26 h 598"/>
                <a:gd name="T2" fmla="*/ 0 w 54"/>
                <a:gd name="T3" fmla="*/ 570 h 598"/>
                <a:gd name="T4" fmla="*/ 0 w 54"/>
                <a:gd name="T5" fmla="*/ 570 h 598"/>
                <a:gd name="T6" fmla="*/ 2 w 54"/>
                <a:gd name="T7" fmla="*/ 582 h 598"/>
                <a:gd name="T8" fmla="*/ 8 w 54"/>
                <a:gd name="T9" fmla="*/ 590 h 598"/>
                <a:gd name="T10" fmla="*/ 16 w 54"/>
                <a:gd name="T11" fmla="*/ 596 h 598"/>
                <a:gd name="T12" fmla="*/ 26 w 54"/>
                <a:gd name="T13" fmla="*/ 598 h 598"/>
                <a:gd name="T14" fmla="*/ 26 w 54"/>
                <a:gd name="T15" fmla="*/ 598 h 598"/>
                <a:gd name="T16" fmla="*/ 38 w 54"/>
                <a:gd name="T17" fmla="*/ 596 h 598"/>
                <a:gd name="T18" fmla="*/ 46 w 54"/>
                <a:gd name="T19" fmla="*/ 590 h 598"/>
                <a:gd name="T20" fmla="*/ 52 w 54"/>
                <a:gd name="T21" fmla="*/ 582 h 598"/>
                <a:gd name="T22" fmla="*/ 54 w 54"/>
                <a:gd name="T23" fmla="*/ 570 h 598"/>
                <a:gd name="T24" fmla="*/ 54 w 54"/>
                <a:gd name="T25" fmla="*/ 26 h 598"/>
                <a:gd name="T26" fmla="*/ 54 w 54"/>
                <a:gd name="T27" fmla="*/ 26 h 598"/>
                <a:gd name="T28" fmla="*/ 52 w 54"/>
                <a:gd name="T29" fmla="*/ 16 h 598"/>
                <a:gd name="T30" fmla="*/ 46 w 54"/>
                <a:gd name="T31" fmla="*/ 8 h 598"/>
                <a:gd name="T32" fmla="*/ 38 w 54"/>
                <a:gd name="T33" fmla="*/ 2 h 598"/>
                <a:gd name="T34" fmla="*/ 26 w 54"/>
                <a:gd name="T35" fmla="*/ 0 h 598"/>
                <a:gd name="T36" fmla="*/ 26 w 54"/>
                <a:gd name="T37" fmla="*/ 0 h 598"/>
                <a:gd name="T38" fmla="*/ 16 w 54"/>
                <a:gd name="T39" fmla="*/ 2 h 598"/>
                <a:gd name="T40" fmla="*/ 8 w 54"/>
                <a:gd name="T41" fmla="*/ 8 h 598"/>
                <a:gd name="T42" fmla="*/ 2 w 54"/>
                <a:gd name="T43" fmla="*/ 16 h 598"/>
                <a:gd name="T44" fmla="*/ 0 w 54"/>
                <a:gd name="T45" fmla="*/ 26 h 598"/>
                <a:gd name="T46" fmla="*/ 0 w 54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598"/>
                <a:gd name="T74" fmla="*/ 54 w 54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6" y="596"/>
                  </a:lnTo>
                  <a:lnTo>
                    <a:pt x="26" y="598"/>
                  </a:lnTo>
                  <a:lnTo>
                    <a:pt x="38" y="596"/>
                  </a:lnTo>
                  <a:lnTo>
                    <a:pt x="46" y="590"/>
                  </a:lnTo>
                  <a:lnTo>
                    <a:pt x="52" y="582"/>
                  </a:lnTo>
                  <a:lnTo>
                    <a:pt x="54" y="570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Freeform 77"/>
            <p:cNvSpPr/>
            <p:nvPr/>
          </p:nvSpPr>
          <p:spPr bwMode="auto">
            <a:xfrm>
              <a:off x="3852097" y="4825693"/>
              <a:ext cx="3116958" cy="53215"/>
            </a:xfrm>
            <a:custGeom>
              <a:avLst/>
              <a:gdLst>
                <a:gd name="T0" fmla="*/ 26 w 3162"/>
                <a:gd name="T1" fmla="*/ 0 h 54"/>
                <a:gd name="T2" fmla="*/ 26 w 3162"/>
                <a:gd name="T3" fmla="*/ 0 h 54"/>
                <a:gd name="T4" fmla="*/ 16 w 3162"/>
                <a:gd name="T5" fmla="*/ 2 h 54"/>
                <a:gd name="T6" fmla="*/ 8 w 3162"/>
                <a:gd name="T7" fmla="*/ 8 h 54"/>
                <a:gd name="T8" fmla="*/ 2 w 3162"/>
                <a:gd name="T9" fmla="*/ 16 h 54"/>
                <a:gd name="T10" fmla="*/ 0 w 3162"/>
                <a:gd name="T11" fmla="*/ 26 h 54"/>
                <a:gd name="T12" fmla="*/ 0 w 3162"/>
                <a:gd name="T13" fmla="*/ 26 h 54"/>
                <a:gd name="T14" fmla="*/ 2 w 3162"/>
                <a:gd name="T15" fmla="*/ 38 h 54"/>
                <a:gd name="T16" fmla="*/ 8 w 3162"/>
                <a:gd name="T17" fmla="*/ 46 h 54"/>
                <a:gd name="T18" fmla="*/ 16 w 3162"/>
                <a:gd name="T19" fmla="*/ 52 h 54"/>
                <a:gd name="T20" fmla="*/ 26 w 3162"/>
                <a:gd name="T21" fmla="*/ 54 h 54"/>
                <a:gd name="T22" fmla="*/ 3134 w 3162"/>
                <a:gd name="T23" fmla="*/ 54 h 54"/>
                <a:gd name="T24" fmla="*/ 3134 w 3162"/>
                <a:gd name="T25" fmla="*/ 54 h 54"/>
                <a:gd name="T26" fmla="*/ 3144 w 3162"/>
                <a:gd name="T27" fmla="*/ 52 h 54"/>
                <a:gd name="T28" fmla="*/ 3154 w 3162"/>
                <a:gd name="T29" fmla="*/ 46 h 54"/>
                <a:gd name="T30" fmla="*/ 3160 w 3162"/>
                <a:gd name="T31" fmla="*/ 38 h 54"/>
                <a:gd name="T32" fmla="*/ 3162 w 3162"/>
                <a:gd name="T33" fmla="*/ 26 h 54"/>
                <a:gd name="T34" fmla="*/ 3162 w 3162"/>
                <a:gd name="T35" fmla="*/ 26 h 54"/>
                <a:gd name="T36" fmla="*/ 3160 w 3162"/>
                <a:gd name="T37" fmla="*/ 16 h 54"/>
                <a:gd name="T38" fmla="*/ 3154 w 3162"/>
                <a:gd name="T39" fmla="*/ 8 h 54"/>
                <a:gd name="T40" fmla="*/ 3144 w 3162"/>
                <a:gd name="T41" fmla="*/ 2 h 54"/>
                <a:gd name="T42" fmla="*/ 3134 w 3162"/>
                <a:gd name="T43" fmla="*/ 0 h 54"/>
                <a:gd name="T44" fmla="*/ 26 w 3162"/>
                <a:gd name="T45" fmla="*/ 0 h 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62"/>
                <a:gd name="T70" fmla="*/ 0 h 54"/>
                <a:gd name="T71" fmla="*/ 3162 w 3162"/>
                <a:gd name="T72" fmla="*/ 54 h 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62" h="54">
                  <a:moveTo>
                    <a:pt x="26" y="0"/>
                  </a:move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8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6" y="54"/>
                  </a:lnTo>
                  <a:lnTo>
                    <a:pt x="3134" y="54"/>
                  </a:lnTo>
                  <a:lnTo>
                    <a:pt x="3144" y="52"/>
                  </a:lnTo>
                  <a:lnTo>
                    <a:pt x="3154" y="46"/>
                  </a:lnTo>
                  <a:lnTo>
                    <a:pt x="3160" y="38"/>
                  </a:lnTo>
                  <a:lnTo>
                    <a:pt x="3162" y="26"/>
                  </a:lnTo>
                  <a:lnTo>
                    <a:pt x="3160" y="16"/>
                  </a:lnTo>
                  <a:lnTo>
                    <a:pt x="3154" y="8"/>
                  </a:lnTo>
                  <a:lnTo>
                    <a:pt x="3144" y="2"/>
                  </a:lnTo>
                  <a:lnTo>
                    <a:pt x="3134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 fontScale="250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3" name="Freeform 78"/>
            <p:cNvSpPr/>
            <p:nvPr/>
          </p:nvSpPr>
          <p:spPr bwMode="auto">
            <a:xfrm>
              <a:off x="6932864" y="4137032"/>
              <a:ext cx="68503" cy="731292"/>
            </a:xfrm>
            <a:custGeom>
              <a:avLst/>
              <a:gdLst>
                <a:gd name="T0" fmla="*/ 0 w 56"/>
                <a:gd name="T1" fmla="*/ 26 h 598"/>
                <a:gd name="T2" fmla="*/ 0 w 56"/>
                <a:gd name="T3" fmla="*/ 570 h 598"/>
                <a:gd name="T4" fmla="*/ 0 w 56"/>
                <a:gd name="T5" fmla="*/ 570 h 598"/>
                <a:gd name="T6" fmla="*/ 2 w 56"/>
                <a:gd name="T7" fmla="*/ 582 h 598"/>
                <a:gd name="T8" fmla="*/ 8 w 56"/>
                <a:gd name="T9" fmla="*/ 590 h 598"/>
                <a:gd name="T10" fmla="*/ 18 w 56"/>
                <a:gd name="T11" fmla="*/ 596 h 598"/>
                <a:gd name="T12" fmla="*/ 28 w 56"/>
                <a:gd name="T13" fmla="*/ 598 h 598"/>
                <a:gd name="T14" fmla="*/ 28 w 56"/>
                <a:gd name="T15" fmla="*/ 598 h 598"/>
                <a:gd name="T16" fmla="*/ 38 w 56"/>
                <a:gd name="T17" fmla="*/ 596 h 598"/>
                <a:gd name="T18" fmla="*/ 48 w 56"/>
                <a:gd name="T19" fmla="*/ 590 h 598"/>
                <a:gd name="T20" fmla="*/ 54 w 56"/>
                <a:gd name="T21" fmla="*/ 582 h 598"/>
                <a:gd name="T22" fmla="*/ 56 w 56"/>
                <a:gd name="T23" fmla="*/ 570 h 598"/>
                <a:gd name="T24" fmla="*/ 56 w 56"/>
                <a:gd name="T25" fmla="*/ 26 h 598"/>
                <a:gd name="T26" fmla="*/ 56 w 56"/>
                <a:gd name="T27" fmla="*/ 26 h 598"/>
                <a:gd name="T28" fmla="*/ 54 w 56"/>
                <a:gd name="T29" fmla="*/ 16 h 598"/>
                <a:gd name="T30" fmla="*/ 48 w 56"/>
                <a:gd name="T31" fmla="*/ 8 h 598"/>
                <a:gd name="T32" fmla="*/ 38 w 56"/>
                <a:gd name="T33" fmla="*/ 2 h 598"/>
                <a:gd name="T34" fmla="*/ 28 w 56"/>
                <a:gd name="T35" fmla="*/ 0 h 598"/>
                <a:gd name="T36" fmla="*/ 28 w 56"/>
                <a:gd name="T37" fmla="*/ 0 h 598"/>
                <a:gd name="T38" fmla="*/ 18 w 56"/>
                <a:gd name="T39" fmla="*/ 2 h 598"/>
                <a:gd name="T40" fmla="*/ 8 w 56"/>
                <a:gd name="T41" fmla="*/ 8 h 598"/>
                <a:gd name="T42" fmla="*/ 2 w 56"/>
                <a:gd name="T43" fmla="*/ 16 h 598"/>
                <a:gd name="T44" fmla="*/ 0 w 56"/>
                <a:gd name="T45" fmla="*/ 26 h 598"/>
                <a:gd name="T46" fmla="*/ 0 w 56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598"/>
                <a:gd name="T74" fmla="*/ 56 w 56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8" y="596"/>
                  </a:lnTo>
                  <a:lnTo>
                    <a:pt x="28" y="598"/>
                  </a:lnTo>
                  <a:lnTo>
                    <a:pt x="38" y="596"/>
                  </a:lnTo>
                  <a:lnTo>
                    <a:pt x="48" y="590"/>
                  </a:lnTo>
                  <a:lnTo>
                    <a:pt x="54" y="582"/>
                  </a:lnTo>
                  <a:lnTo>
                    <a:pt x="56" y="570"/>
                  </a:lnTo>
                  <a:lnTo>
                    <a:pt x="56" y="26"/>
                  </a:lnTo>
                  <a:lnTo>
                    <a:pt x="54" y="16"/>
                  </a:lnTo>
                  <a:lnTo>
                    <a:pt x="48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79"/>
            <p:cNvSpPr/>
            <p:nvPr/>
          </p:nvSpPr>
          <p:spPr bwMode="auto">
            <a:xfrm>
              <a:off x="6876086" y="4161086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2 w 152"/>
                <a:gd name="T5" fmla="*/ 92 h 152"/>
                <a:gd name="T6" fmla="*/ 146 w 152"/>
                <a:gd name="T7" fmla="*/ 106 h 152"/>
                <a:gd name="T8" fmla="*/ 140 w 152"/>
                <a:gd name="T9" fmla="*/ 118 h 152"/>
                <a:gd name="T10" fmla="*/ 130 w 152"/>
                <a:gd name="T11" fmla="*/ 130 h 152"/>
                <a:gd name="T12" fmla="*/ 120 w 152"/>
                <a:gd name="T13" fmla="*/ 140 h 152"/>
                <a:gd name="T14" fmla="*/ 106 w 152"/>
                <a:gd name="T15" fmla="*/ 146 h 152"/>
                <a:gd name="T16" fmla="*/ 92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2 w 152"/>
                <a:gd name="T23" fmla="*/ 152 h 152"/>
                <a:gd name="T24" fmla="*/ 46 w 152"/>
                <a:gd name="T25" fmla="*/ 146 h 152"/>
                <a:gd name="T26" fmla="*/ 34 w 152"/>
                <a:gd name="T27" fmla="*/ 140 h 152"/>
                <a:gd name="T28" fmla="*/ 22 w 152"/>
                <a:gd name="T29" fmla="*/ 130 h 152"/>
                <a:gd name="T30" fmla="*/ 14 w 152"/>
                <a:gd name="T31" fmla="*/ 118 h 152"/>
                <a:gd name="T32" fmla="*/ 6 w 152"/>
                <a:gd name="T33" fmla="*/ 106 h 152"/>
                <a:gd name="T34" fmla="*/ 2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2 w 152"/>
                <a:gd name="T41" fmla="*/ 60 h 152"/>
                <a:gd name="T42" fmla="*/ 6 w 152"/>
                <a:gd name="T43" fmla="*/ 46 h 152"/>
                <a:gd name="T44" fmla="*/ 14 w 152"/>
                <a:gd name="T45" fmla="*/ 34 h 152"/>
                <a:gd name="T46" fmla="*/ 22 w 152"/>
                <a:gd name="T47" fmla="*/ 22 h 152"/>
                <a:gd name="T48" fmla="*/ 34 w 152"/>
                <a:gd name="T49" fmla="*/ 14 h 152"/>
                <a:gd name="T50" fmla="*/ 46 w 152"/>
                <a:gd name="T51" fmla="*/ 6 h 152"/>
                <a:gd name="T52" fmla="*/ 62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2 w 152"/>
                <a:gd name="T59" fmla="*/ 2 h 152"/>
                <a:gd name="T60" fmla="*/ 106 w 152"/>
                <a:gd name="T61" fmla="*/ 6 h 152"/>
                <a:gd name="T62" fmla="*/ 120 w 152"/>
                <a:gd name="T63" fmla="*/ 14 h 152"/>
                <a:gd name="T64" fmla="*/ 130 w 152"/>
                <a:gd name="T65" fmla="*/ 22 h 152"/>
                <a:gd name="T66" fmla="*/ 140 w 152"/>
                <a:gd name="T67" fmla="*/ 34 h 152"/>
                <a:gd name="T68" fmla="*/ 146 w 152"/>
                <a:gd name="T69" fmla="*/ 46 h 152"/>
                <a:gd name="T70" fmla="*/ 152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2" y="92"/>
                  </a:lnTo>
                  <a:lnTo>
                    <a:pt x="146" y="106"/>
                  </a:lnTo>
                  <a:lnTo>
                    <a:pt x="140" y="118"/>
                  </a:lnTo>
                  <a:lnTo>
                    <a:pt x="130" y="130"/>
                  </a:lnTo>
                  <a:lnTo>
                    <a:pt x="120" y="140"/>
                  </a:lnTo>
                  <a:lnTo>
                    <a:pt x="106" y="146"/>
                  </a:lnTo>
                  <a:lnTo>
                    <a:pt x="92" y="152"/>
                  </a:lnTo>
                  <a:lnTo>
                    <a:pt x="76" y="152"/>
                  </a:lnTo>
                  <a:lnTo>
                    <a:pt x="62" y="152"/>
                  </a:lnTo>
                  <a:lnTo>
                    <a:pt x="46" y="146"/>
                  </a:lnTo>
                  <a:lnTo>
                    <a:pt x="34" y="140"/>
                  </a:lnTo>
                  <a:lnTo>
                    <a:pt x="22" y="130"/>
                  </a:lnTo>
                  <a:lnTo>
                    <a:pt x="14" y="118"/>
                  </a:lnTo>
                  <a:lnTo>
                    <a:pt x="6" y="106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6" y="46"/>
                  </a:lnTo>
                  <a:lnTo>
                    <a:pt x="14" y="34"/>
                  </a:lnTo>
                  <a:lnTo>
                    <a:pt x="22" y="22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62" y="2"/>
                  </a:lnTo>
                  <a:lnTo>
                    <a:pt x="76" y="0"/>
                  </a:lnTo>
                  <a:lnTo>
                    <a:pt x="92" y="2"/>
                  </a:lnTo>
                  <a:lnTo>
                    <a:pt x="106" y="6"/>
                  </a:lnTo>
                  <a:lnTo>
                    <a:pt x="120" y="14"/>
                  </a:lnTo>
                  <a:lnTo>
                    <a:pt x="130" y="22"/>
                  </a:lnTo>
                  <a:lnTo>
                    <a:pt x="140" y="34"/>
                  </a:lnTo>
                  <a:lnTo>
                    <a:pt x="146" y="46"/>
                  </a:lnTo>
                  <a:lnTo>
                    <a:pt x="152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latinLnBrk="1"/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/>
            <p:nvPr/>
          </p:nvSpPr>
          <p:spPr bwMode="auto">
            <a:xfrm>
              <a:off x="5797661" y="4073443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2 w 1864"/>
                <a:gd name="T7" fmla="*/ 154 h 156"/>
                <a:gd name="T8" fmla="*/ 1506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2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28 w 1864"/>
                <a:gd name="T23" fmla="*/ 48 h 156"/>
                <a:gd name="T24" fmla="*/ 1848 w 1864"/>
                <a:gd name="T25" fmla="*/ 32 h 156"/>
                <a:gd name="T26" fmla="*/ 1854 w 1864"/>
                <a:gd name="T27" fmla="*/ 24 h 156"/>
                <a:gd name="T28" fmla="*/ 1860 w 1864"/>
                <a:gd name="T29" fmla="*/ 16 h 156"/>
                <a:gd name="T30" fmla="*/ 1862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0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6 w 1864"/>
                <a:gd name="T45" fmla="*/ 32 h 156"/>
                <a:gd name="T46" fmla="*/ 36 w 1864"/>
                <a:gd name="T47" fmla="*/ 48 h 156"/>
                <a:gd name="T48" fmla="*/ 60 w 1864"/>
                <a:gd name="T49" fmla="*/ 62 h 156"/>
                <a:gd name="T50" fmla="*/ 90 w 1864"/>
                <a:gd name="T51" fmla="*/ 76 h 156"/>
                <a:gd name="T52" fmla="*/ 124 w 1864"/>
                <a:gd name="T53" fmla="*/ 88 h 156"/>
                <a:gd name="T54" fmla="*/ 162 w 1864"/>
                <a:gd name="T55" fmla="*/ 100 h 156"/>
                <a:gd name="T56" fmla="*/ 200 w 1864"/>
                <a:gd name="T57" fmla="*/ 110 h 156"/>
                <a:gd name="T58" fmla="*/ 280 w 1864"/>
                <a:gd name="T59" fmla="*/ 130 h 156"/>
                <a:gd name="T60" fmla="*/ 356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4"/>
                <a:gd name="T100" fmla="*/ 0 h 156"/>
                <a:gd name="T101" fmla="*/ 1864 w 1864"/>
                <a:gd name="T102" fmla="*/ 156 h 1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2" y="154"/>
                  </a:lnTo>
                  <a:lnTo>
                    <a:pt x="1506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2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28" y="48"/>
                  </a:lnTo>
                  <a:lnTo>
                    <a:pt x="1848" y="32"/>
                  </a:lnTo>
                  <a:lnTo>
                    <a:pt x="1854" y="24"/>
                  </a:lnTo>
                  <a:lnTo>
                    <a:pt x="1860" y="16"/>
                  </a:lnTo>
                  <a:lnTo>
                    <a:pt x="1862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6" y="32"/>
                  </a:lnTo>
                  <a:lnTo>
                    <a:pt x="36" y="48"/>
                  </a:lnTo>
                  <a:lnTo>
                    <a:pt x="60" y="62"/>
                  </a:lnTo>
                  <a:lnTo>
                    <a:pt x="90" y="76"/>
                  </a:lnTo>
                  <a:lnTo>
                    <a:pt x="124" y="88"/>
                  </a:lnTo>
                  <a:lnTo>
                    <a:pt x="162" y="100"/>
                  </a:lnTo>
                  <a:lnTo>
                    <a:pt x="200" y="110"/>
                  </a:lnTo>
                  <a:lnTo>
                    <a:pt x="280" y="130"/>
                  </a:lnTo>
                  <a:lnTo>
                    <a:pt x="356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/>
            <p:nvPr/>
          </p:nvSpPr>
          <p:spPr bwMode="auto">
            <a:xfrm>
              <a:off x="3781784" y="4171274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0 w 152"/>
                <a:gd name="T5" fmla="*/ 92 h 152"/>
                <a:gd name="T6" fmla="*/ 146 w 152"/>
                <a:gd name="T7" fmla="*/ 106 h 152"/>
                <a:gd name="T8" fmla="*/ 138 w 152"/>
                <a:gd name="T9" fmla="*/ 118 h 152"/>
                <a:gd name="T10" fmla="*/ 130 w 152"/>
                <a:gd name="T11" fmla="*/ 130 h 152"/>
                <a:gd name="T12" fmla="*/ 118 w 152"/>
                <a:gd name="T13" fmla="*/ 140 h 152"/>
                <a:gd name="T14" fmla="*/ 106 w 152"/>
                <a:gd name="T15" fmla="*/ 146 h 152"/>
                <a:gd name="T16" fmla="*/ 90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0 w 152"/>
                <a:gd name="T23" fmla="*/ 152 h 152"/>
                <a:gd name="T24" fmla="*/ 46 w 152"/>
                <a:gd name="T25" fmla="*/ 146 h 152"/>
                <a:gd name="T26" fmla="*/ 32 w 152"/>
                <a:gd name="T27" fmla="*/ 140 h 152"/>
                <a:gd name="T28" fmla="*/ 22 w 152"/>
                <a:gd name="T29" fmla="*/ 130 h 152"/>
                <a:gd name="T30" fmla="*/ 12 w 152"/>
                <a:gd name="T31" fmla="*/ 118 h 152"/>
                <a:gd name="T32" fmla="*/ 6 w 152"/>
                <a:gd name="T33" fmla="*/ 106 h 152"/>
                <a:gd name="T34" fmla="*/ 0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0 w 152"/>
                <a:gd name="T41" fmla="*/ 60 h 152"/>
                <a:gd name="T42" fmla="*/ 6 w 152"/>
                <a:gd name="T43" fmla="*/ 46 h 152"/>
                <a:gd name="T44" fmla="*/ 12 w 152"/>
                <a:gd name="T45" fmla="*/ 34 h 152"/>
                <a:gd name="T46" fmla="*/ 22 w 152"/>
                <a:gd name="T47" fmla="*/ 22 h 152"/>
                <a:gd name="T48" fmla="*/ 32 w 152"/>
                <a:gd name="T49" fmla="*/ 14 h 152"/>
                <a:gd name="T50" fmla="*/ 46 w 152"/>
                <a:gd name="T51" fmla="*/ 6 h 152"/>
                <a:gd name="T52" fmla="*/ 60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0 w 152"/>
                <a:gd name="T59" fmla="*/ 2 h 152"/>
                <a:gd name="T60" fmla="*/ 106 w 152"/>
                <a:gd name="T61" fmla="*/ 6 h 152"/>
                <a:gd name="T62" fmla="*/ 118 w 152"/>
                <a:gd name="T63" fmla="*/ 14 h 152"/>
                <a:gd name="T64" fmla="*/ 130 w 152"/>
                <a:gd name="T65" fmla="*/ 22 h 152"/>
                <a:gd name="T66" fmla="*/ 138 w 152"/>
                <a:gd name="T67" fmla="*/ 34 h 152"/>
                <a:gd name="T68" fmla="*/ 146 w 152"/>
                <a:gd name="T69" fmla="*/ 46 h 152"/>
                <a:gd name="T70" fmla="*/ 150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0" y="92"/>
                  </a:lnTo>
                  <a:lnTo>
                    <a:pt x="146" y="106"/>
                  </a:lnTo>
                  <a:lnTo>
                    <a:pt x="138" y="118"/>
                  </a:lnTo>
                  <a:lnTo>
                    <a:pt x="130" y="130"/>
                  </a:lnTo>
                  <a:lnTo>
                    <a:pt x="118" y="140"/>
                  </a:lnTo>
                  <a:lnTo>
                    <a:pt x="106" y="146"/>
                  </a:lnTo>
                  <a:lnTo>
                    <a:pt x="90" y="152"/>
                  </a:lnTo>
                  <a:lnTo>
                    <a:pt x="76" y="152"/>
                  </a:lnTo>
                  <a:lnTo>
                    <a:pt x="60" y="152"/>
                  </a:lnTo>
                  <a:lnTo>
                    <a:pt x="46" y="146"/>
                  </a:lnTo>
                  <a:lnTo>
                    <a:pt x="32" y="140"/>
                  </a:lnTo>
                  <a:lnTo>
                    <a:pt x="22" y="130"/>
                  </a:lnTo>
                  <a:lnTo>
                    <a:pt x="12" y="118"/>
                  </a:lnTo>
                  <a:lnTo>
                    <a:pt x="6" y="106"/>
                  </a:lnTo>
                  <a:lnTo>
                    <a:pt x="0" y="92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6" y="46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60" y="2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6" y="6"/>
                  </a:lnTo>
                  <a:lnTo>
                    <a:pt x="118" y="14"/>
                  </a:lnTo>
                  <a:lnTo>
                    <a:pt x="130" y="22"/>
                  </a:lnTo>
                  <a:lnTo>
                    <a:pt x="138" y="34"/>
                  </a:lnTo>
                  <a:lnTo>
                    <a:pt x="146" y="46"/>
                  </a:lnTo>
                  <a:lnTo>
                    <a:pt x="150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Freeform 84"/>
            <p:cNvSpPr/>
            <p:nvPr/>
          </p:nvSpPr>
          <p:spPr bwMode="auto">
            <a:xfrm>
              <a:off x="2734656" y="4075888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4 w 1864"/>
                <a:gd name="T7" fmla="*/ 154 h 156"/>
                <a:gd name="T8" fmla="*/ 1508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4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30 w 1864"/>
                <a:gd name="T23" fmla="*/ 48 h 156"/>
                <a:gd name="T24" fmla="*/ 1848 w 1864"/>
                <a:gd name="T25" fmla="*/ 32 h 156"/>
                <a:gd name="T26" fmla="*/ 1856 w 1864"/>
                <a:gd name="T27" fmla="*/ 24 h 156"/>
                <a:gd name="T28" fmla="*/ 1860 w 1864"/>
                <a:gd name="T29" fmla="*/ 16 h 156"/>
                <a:gd name="T30" fmla="*/ 1864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2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8 w 1864"/>
                <a:gd name="T45" fmla="*/ 32 h 156"/>
                <a:gd name="T46" fmla="*/ 36 w 1864"/>
                <a:gd name="T47" fmla="*/ 48 h 156"/>
                <a:gd name="T48" fmla="*/ 62 w 1864"/>
                <a:gd name="T49" fmla="*/ 62 h 156"/>
                <a:gd name="T50" fmla="*/ 92 w 1864"/>
                <a:gd name="T51" fmla="*/ 76 h 156"/>
                <a:gd name="T52" fmla="*/ 126 w 1864"/>
                <a:gd name="T53" fmla="*/ 88 h 156"/>
                <a:gd name="T54" fmla="*/ 162 w 1864"/>
                <a:gd name="T55" fmla="*/ 100 h 156"/>
                <a:gd name="T56" fmla="*/ 202 w 1864"/>
                <a:gd name="T57" fmla="*/ 110 h 156"/>
                <a:gd name="T58" fmla="*/ 282 w 1864"/>
                <a:gd name="T59" fmla="*/ 130 h 156"/>
                <a:gd name="T60" fmla="*/ 358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4" y="154"/>
                  </a:lnTo>
                  <a:lnTo>
                    <a:pt x="1508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4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30" y="48"/>
                  </a:lnTo>
                  <a:lnTo>
                    <a:pt x="1848" y="32"/>
                  </a:lnTo>
                  <a:lnTo>
                    <a:pt x="1856" y="24"/>
                  </a:lnTo>
                  <a:lnTo>
                    <a:pt x="1860" y="16"/>
                  </a:lnTo>
                  <a:lnTo>
                    <a:pt x="1864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8" y="32"/>
                  </a:lnTo>
                  <a:lnTo>
                    <a:pt x="36" y="48"/>
                  </a:lnTo>
                  <a:lnTo>
                    <a:pt x="62" y="62"/>
                  </a:lnTo>
                  <a:lnTo>
                    <a:pt x="92" y="76"/>
                  </a:lnTo>
                  <a:lnTo>
                    <a:pt x="126" y="88"/>
                  </a:lnTo>
                  <a:lnTo>
                    <a:pt x="162" y="100"/>
                  </a:lnTo>
                  <a:lnTo>
                    <a:pt x="202" y="110"/>
                  </a:lnTo>
                  <a:lnTo>
                    <a:pt x="282" y="130"/>
                  </a:lnTo>
                  <a:lnTo>
                    <a:pt x="358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Oval 98"/>
            <p:cNvSpPr>
              <a:spLocks noChangeArrowheads="1"/>
            </p:cNvSpPr>
            <p:nvPr/>
          </p:nvSpPr>
          <p:spPr bwMode="auto">
            <a:xfrm>
              <a:off x="6301014" y="2791711"/>
              <a:ext cx="1263701" cy="1263305"/>
            </a:xfrm>
            <a:prstGeom prst="ellipse">
              <a:avLst/>
            </a:prstGeom>
            <a:solidFill>
              <a:srgbClr val="2AC3B5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99"/>
            <p:cNvSpPr>
              <a:spLocks noChangeArrowheads="1"/>
            </p:cNvSpPr>
            <p:nvPr/>
          </p:nvSpPr>
          <p:spPr bwMode="auto">
            <a:xfrm>
              <a:off x="6350798" y="2857133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 lnSpcReduction="10000"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en-US" altLang="zh-CN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Major Compaction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92"/>
            <p:cNvSpPr>
              <a:spLocks noChangeArrowheads="1"/>
            </p:cNvSpPr>
            <p:nvPr/>
          </p:nvSpPr>
          <p:spPr bwMode="auto">
            <a:xfrm>
              <a:off x="3220246" y="2791708"/>
              <a:ext cx="1263701" cy="1263305"/>
            </a:xfrm>
            <a:prstGeom prst="ellipse">
              <a:avLst/>
            </a:prstGeom>
            <a:solidFill>
              <a:srgbClr val="608CE1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93"/>
            <p:cNvSpPr>
              <a:spLocks noChangeArrowheads="1"/>
            </p:cNvSpPr>
            <p:nvPr/>
          </p:nvSpPr>
          <p:spPr bwMode="auto">
            <a:xfrm>
              <a:off x="3277860" y="2845351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 lnSpcReduction="10000"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en-US" altLang="zh-CN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Minor Compaction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5375126" y="1917626"/>
            <a:ext cx="5472608" cy="32748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1369B2"/>
                </a:solidFill>
              </a:rPr>
              <a:t>Minor Compaction</a:t>
            </a:r>
            <a:r>
              <a:rPr lang="zh-CN" altLang="en-US" sz="2000" dirty="0">
                <a:solidFill>
                  <a:srgbClr val="595959"/>
                </a:solidFill>
              </a:rPr>
              <a:t>将多份现有增量文件合并为一个新的增量文件，从而减少增量文件的数量。旧的增量文件会被标记为</a:t>
            </a:r>
            <a:r>
              <a:rPr lang="zh-CN" altLang="en-US" sz="2000" dirty="0">
                <a:solidFill>
                  <a:srgbClr val="1369B2"/>
                </a:solidFill>
              </a:rPr>
              <a:t>删除</a:t>
            </a:r>
            <a:r>
              <a:rPr lang="zh-CN" altLang="en-US" sz="2000" dirty="0">
                <a:solidFill>
                  <a:srgbClr val="595959"/>
                </a:solidFill>
              </a:rPr>
              <a:t>，并最终清理。若事务表进行了分区，则仅针对各分区目录下的增量文件进行合并。默认情况下，当表的数据存储目录或某个分区目录下的增量文件数达到</a:t>
            </a:r>
            <a:r>
              <a:rPr lang="en-US" altLang="zh-CN" sz="2000" dirty="0">
                <a:solidFill>
                  <a:srgbClr val="595959"/>
                </a:solidFill>
              </a:rPr>
              <a:t>10</a:t>
            </a:r>
            <a:r>
              <a:rPr lang="zh-CN" altLang="en-US" sz="2000" dirty="0">
                <a:solidFill>
                  <a:srgbClr val="595959"/>
                </a:solidFill>
              </a:rPr>
              <a:t>时，会自动触发。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Minor Compaction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46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圆角矩形标注 15"/>
          <p:cNvSpPr/>
          <p:nvPr/>
        </p:nvSpPr>
        <p:spPr bwMode="auto">
          <a:xfrm>
            <a:off x="4905752" y="1773610"/>
            <a:ext cx="6158006" cy="3672970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986909" y="2849298"/>
            <a:ext cx="10216594" cy="2952328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945144" y="2565698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17152" y="2591884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具体格式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1011115" y="1700776"/>
            <a:ext cx="10484691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1369B2"/>
                </a:solidFill>
              </a:rPr>
              <a:t>Minor Compaction</a:t>
            </a:r>
            <a:r>
              <a:rPr lang="zh-CN" altLang="en-US" sz="2000" dirty="0">
                <a:solidFill>
                  <a:srgbClr val="595959"/>
                </a:solidFill>
              </a:rPr>
              <a:t>除了可以</a:t>
            </a:r>
            <a:r>
              <a:rPr lang="zh-CN" altLang="en-US" sz="2000" dirty="0">
                <a:solidFill>
                  <a:srgbClr val="1369B2"/>
                </a:solidFill>
              </a:rPr>
              <a:t>自动触发</a:t>
            </a:r>
            <a:r>
              <a:rPr lang="zh-CN" altLang="en-US" sz="2000" dirty="0">
                <a:solidFill>
                  <a:srgbClr val="595959"/>
                </a:solidFill>
              </a:rPr>
              <a:t>外，也支持</a:t>
            </a:r>
            <a:r>
              <a:rPr lang="zh-CN" altLang="en-US" sz="2000" dirty="0">
                <a:solidFill>
                  <a:srgbClr val="1369B2"/>
                </a:solidFill>
              </a:rPr>
              <a:t>手动触发</a:t>
            </a:r>
            <a:r>
              <a:rPr lang="zh-CN" altLang="en-US" sz="2000" dirty="0">
                <a:solidFill>
                  <a:srgbClr val="595959"/>
                </a:solidFill>
              </a:rPr>
              <a:t>，语法格式如下。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75592" y="3425362"/>
            <a:ext cx="9839228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71635" y="3703948"/>
            <a:ext cx="8916059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ALTER TABLE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[PARTITION (col[=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partvalue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][,col[=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partvalue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],...])] COMPACT 'minor';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Minor Compaction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46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"/>
          <p:cNvSpPr txBox="1"/>
          <p:nvPr/>
        </p:nvSpPr>
        <p:spPr>
          <a:xfrm>
            <a:off x="5375126" y="1917626"/>
            <a:ext cx="5472608" cy="32748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1369B2"/>
                </a:solidFill>
              </a:rPr>
              <a:t>Major Compaction</a:t>
            </a:r>
            <a:r>
              <a:rPr lang="zh-CN" altLang="en-US" sz="2000" dirty="0">
                <a:solidFill>
                  <a:srgbClr val="595959"/>
                </a:solidFill>
              </a:rPr>
              <a:t>将所有增量文件中的事务操作应用到基础文件，生成新的</a:t>
            </a:r>
            <a:r>
              <a:rPr lang="zh-CN" altLang="en-US" sz="2000" dirty="0">
                <a:solidFill>
                  <a:srgbClr val="1369B2"/>
                </a:solidFill>
              </a:rPr>
              <a:t>基础文件</a:t>
            </a:r>
            <a:r>
              <a:rPr lang="zh-CN" altLang="en-US" sz="2000" dirty="0">
                <a:solidFill>
                  <a:srgbClr val="595959"/>
                </a:solidFill>
              </a:rPr>
              <a:t>。若新建事务表不存在基础文件，则基于所有增量文件生成基础文件。旧的</a:t>
            </a:r>
            <a:r>
              <a:rPr lang="zh-CN" altLang="en-US" sz="2000" dirty="0">
                <a:solidFill>
                  <a:srgbClr val="1369B2"/>
                </a:solidFill>
              </a:rPr>
              <a:t>基础文件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增量文件</a:t>
            </a:r>
            <a:r>
              <a:rPr lang="zh-CN" altLang="en-US" sz="2000" dirty="0">
                <a:solidFill>
                  <a:srgbClr val="595959"/>
                </a:solidFill>
              </a:rPr>
              <a:t>会被标记为</a:t>
            </a:r>
            <a:r>
              <a:rPr lang="zh-CN" altLang="en-US" sz="2000" dirty="0">
                <a:solidFill>
                  <a:srgbClr val="1369B2"/>
                </a:solidFill>
              </a:rPr>
              <a:t>删除</a:t>
            </a:r>
            <a:r>
              <a:rPr lang="zh-CN" altLang="en-US" sz="2000" dirty="0">
                <a:solidFill>
                  <a:srgbClr val="595959"/>
                </a:solidFill>
              </a:rPr>
              <a:t>，并最终清理。若事务表进行了分区，则上述过程仅针对各分区目录下的</a:t>
            </a:r>
            <a:r>
              <a:rPr lang="zh-CN" altLang="en-US" sz="2000" dirty="0">
                <a:solidFill>
                  <a:srgbClr val="1369B2"/>
                </a:solidFill>
              </a:rPr>
              <a:t>增量文件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基础文件</a:t>
            </a:r>
            <a:r>
              <a:rPr lang="zh-CN" altLang="en-US" sz="2000" dirty="0">
                <a:solidFill>
                  <a:srgbClr val="595959"/>
                </a:solidFill>
              </a:rPr>
              <a:t>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Major Compaction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标注 15"/>
          <p:cNvSpPr/>
          <p:nvPr/>
        </p:nvSpPr>
        <p:spPr bwMode="auto">
          <a:xfrm>
            <a:off x="4816405" y="1773610"/>
            <a:ext cx="6158006" cy="3672970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986909" y="2997746"/>
            <a:ext cx="10216594" cy="3481449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945144" y="2781722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17152" y="285373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具体代码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1011115" y="1512142"/>
            <a:ext cx="10484691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默认情况下，当表的数据存储目录或某个分区目录下所有</a:t>
            </a:r>
            <a:r>
              <a:rPr lang="zh-CN" altLang="en-US" sz="2000" dirty="0">
                <a:solidFill>
                  <a:srgbClr val="1369B2"/>
                </a:solidFill>
              </a:rPr>
              <a:t>增量文件</a:t>
            </a:r>
            <a:r>
              <a:rPr lang="zh-CN" altLang="en-US" sz="2000" dirty="0">
                <a:solidFill>
                  <a:srgbClr val="595959"/>
                </a:solidFill>
              </a:rPr>
              <a:t>的总大小达到基础文件的</a:t>
            </a:r>
            <a:r>
              <a:rPr lang="en-US" altLang="zh-CN" sz="2000" dirty="0">
                <a:solidFill>
                  <a:srgbClr val="595959"/>
                </a:solidFill>
              </a:rPr>
              <a:t>10%</a:t>
            </a:r>
            <a:r>
              <a:rPr lang="zh-CN" altLang="en-US" sz="2000" dirty="0">
                <a:solidFill>
                  <a:srgbClr val="595959"/>
                </a:solidFill>
              </a:rPr>
              <a:t>时，会自动触发。</a:t>
            </a:r>
            <a:r>
              <a:rPr lang="en-US" altLang="zh-CN" sz="2000" dirty="0">
                <a:solidFill>
                  <a:srgbClr val="595959"/>
                </a:solidFill>
              </a:rPr>
              <a:t>Major Compaction</a:t>
            </a:r>
            <a:r>
              <a:rPr lang="zh-CN" altLang="en-US" sz="2000" dirty="0">
                <a:solidFill>
                  <a:srgbClr val="595959"/>
                </a:solidFill>
              </a:rPr>
              <a:t>除了可以自动触发外，也支持手动触发，语法格式如下。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75592" y="3501802"/>
            <a:ext cx="9839228" cy="15427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71635" y="3780388"/>
            <a:ext cx="8916059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ALTER TABLE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[PARTITION (col[=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partvalue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][,col[=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partvalue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],...])] COMPACT 'major';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Major Compaction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标注 8"/>
          <p:cNvSpPr/>
          <p:nvPr/>
        </p:nvSpPr>
        <p:spPr bwMode="auto">
          <a:xfrm>
            <a:off x="2473040" y="5296447"/>
            <a:ext cx="8158670" cy="1296145"/>
          </a:xfrm>
          <a:prstGeom prst="wedgeRoundRectCallout">
            <a:avLst>
              <a:gd name="adj1" fmla="val 16521"/>
              <a:gd name="adj2" fmla="val -67859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需要注意的是，在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中的事务表必须是文件格式为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ORC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的内部表，且显式指定预定义属性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transactional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。此外，事务表仅支持通过插入数据的方式导入数据。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438" y="3645818"/>
            <a:ext cx="2880320" cy="285824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原创设计师QQ598969553          _4"/>
          <p:cNvSpPr/>
          <p:nvPr/>
        </p:nvSpPr>
        <p:spPr>
          <a:xfrm>
            <a:off x="1016381" y="2438888"/>
            <a:ext cx="10479420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在手动触发合并时，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需要直接连接存储元数据的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关系型数据库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以获取元数据信息，而不是通过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进行访问。因此，为确保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能够精确连接到存储元数据的关系型数据库，需要在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的配置文件中添加连接参数。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形 28" descr="灯泡和齿轮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213" y="1249804"/>
            <a:ext cx="944034" cy="944034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096810" y="1386541"/>
            <a:ext cx="2514185" cy="6705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35"/>
          <p:cNvSpPr txBox="1"/>
          <p:nvPr/>
        </p:nvSpPr>
        <p:spPr>
          <a:xfrm>
            <a:off x="2206774" y="1485578"/>
            <a:ext cx="2294256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手动触发合并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715597" y="1386541"/>
            <a:ext cx="83127" cy="6705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903326" y="1386541"/>
            <a:ext cx="83127" cy="6705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4716" y="3205493"/>
            <a:ext cx="3260313" cy="3504836"/>
          </a:xfrm>
          <a:prstGeom prst="rect">
            <a:avLst/>
          </a:prstGeom>
        </p:spPr>
      </p:pic>
      <p:sp>
        <p:nvSpPr>
          <p:cNvPr id="39" name="原创设计师QQ598969553          _4"/>
          <p:cNvSpPr/>
          <p:nvPr/>
        </p:nvSpPr>
        <p:spPr>
          <a:xfrm>
            <a:off x="1016381" y="2438888"/>
            <a:ext cx="10479420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针对本教材中远程模式部署的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为例，需要虚拟机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/export/servers/hive-4.1.0/conf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目录中，编辑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配置文件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hive-site.xml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，在该文件的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&lt;configuration&gt;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标签中添加如下配置。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中的事务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形 28" descr="灯泡和齿轮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213" y="1249804"/>
            <a:ext cx="944034" cy="94403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096810" y="1386541"/>
            <a:ext cx="2514185" cy="6705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35"/>
          <p:cNvSpPr txBox="1"/>
          <p:nvPr/>
        </p:nvSpPr>
        <p:spPr>
          <a:xfrm>
            <a:off x="2206774" y="1485578"/>
            <a:ext cx="2294256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手动触发合并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15597" y="1386541"/>
            <a:ext cx="83127" cy="6705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03326" y="1386541"/>
            <a:ext cx="83127" cy="6705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9" name="原创设计师QQ598969553          _3"/>
          <p:cNvSpPr/>
          <p:nvPr/>
        </p:nvSpPr>
        <p:spPr>
          <a:xfrm>
            <a:off x="3437156" y="4815068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原创设计师QQ598969553          _6"/>
          <p:cNvSpPr/>
          <p:nvPr/>
        </p:nvSpPr>
        <p:spPr>
          <a:xfrm>
            <a:off x="4001642" y="4589703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原创设计师QQ598969553          _7"/>
          <p:cNvSpPr txBox="1"/>
          <p:nvPr/>
        </p:nvSpPr>
        <p:spPr>
          <a:xfrm>
            <a:off x="4189272" y="4639534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2" name="图形 25" descr="指向右边的反手食指 轮廓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580543">
            <a:off x="4465056" y="5492462"/>
            <a:ext cx="689444" cy="689444"/>
          </a:xfrm>
          <a:prstGeom prst="rect">
            <a:avLst/>
          </a:prstGeom>
        </p:spPr>
      </p:pic>
      <p:pic>
        <p:nvPicPr>
          <p:cNvPr id="24" name="对象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9488" y="4976719"/>
            <a:ext cx="1076138" cy="691624"/>
          </a:xfrm>
        </p:spPr>
      </p:pic>
      <p:pic>
        <p:nvPicPr>
          <p:cNvPr id="25" name="对象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7753" y="4976719"/>
            <a:ext cx="1939607" cy="706935"/>
          </a:xfrm>
        </p:spPr>
      </p:pic>
      <p:pic>
        <p:nvPicPr>
          <p:cNvPr id="26" name="对象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2121" y="5075715"/>
            <a:ext cx="930870" cy="576847"/>
          </a:xfrm>
        </p:spPr>
      </p:pic>
      <p:pic>
        <p:nvPicPr>
          <p:cNvPr id="27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5385" y="4996795"/>
            <a:ext cx="1384341" cy="601038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74012" y="4941962"/>
          <a:ext cx="1399018" cy="653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10" imgW="1381125" imgH="638175" progId="Package">
                  <p:embed/>
                </p:oleObj>
              </mc:Choice>
              <mc:Fallback>
                <p:oleObj name="包装程序外壳对象" showAsIcon="1" r:id="rId10" imgW="1381125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974012" y="4941962"/>
                        <a:ext cx="1399018" cy="653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了解事务操作，能够完成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54647" y="1197546"/>
            <a:ext cx="9948304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默认情况下，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并未启用事务支持。若要在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创建事务表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并执行事务操作，需要在配置文件中添加相关参数以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启用事务支持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。以下为必须配置的关键参数。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 rot="574600">
            <a:off x="1121984" y="245460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Box 7"/>
          <p:cNvSpPr txBox="1">
            <a:spLocks noChangeArrowheads="1"/>
          </p:cNvSpPr>
          <p:nvPr/>
        </p:nvSpPr>
        <p:spPr bwMode="auto">
          <a:xfrm>
            <a:off x="1163359" y="2485664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10549" y="2444392"/>
            <a:ext cx="3664100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hive.support.concurrency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23952" y="3347217"/>
            <a:ext cx="2901756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en-US" altLang="zh-CN" sz="1800" b="1" kern="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hive.txn.manager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参数：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542198" y="2877492"/>
            <a:ext cx="9117293" cy="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7" name="直接连接符 26"/>
          <p:cNvCxnSpPr/>
          <p:nvPr/>
        </p:nvCxnSpPr>
        <p:spPr>
          <a:xfrm flipV="1">
            <a:off x="1586425" y="3680928"/>
            <a:ext cx="9117293" cy="57025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8" name="矩形 27"/>
          <p:cNvSpPr/>
          <p:nvPr/>
        </p:nvSpPr>
        <p:spPr>
          <a:xfrm>
            <a:off x="1623951" y="4163507"/>
            <a:ext cx="4327239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hive.compactor.initiator.on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1566086" y="4545314"/>
            <a:ext cx="9137632" cy="57025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30" name="矩形 29"/>
          <p:cNvSpPr/>
          <p:nvPr/>
        </p:nvSpPr>
        <p:spPr>
          <a:xfrm>
            <a:off x="5410018" y="4164056"/>
            <a:ext cx="5077676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用于控制是否启用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Compactor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Initiator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375173" y="2455058"/>
            <a:ext cx="4752481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用于控制是否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启用并发支持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 bwMode="auto">
          <a:xfrm rot="574600">
            <a:off x="1121984" y="3345035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Box 28"/>
          <p:cNvSpPr txBox="1">
            <a:spLocks noChangeArrowheads="1"/>
          </p:cNvSpPr>
          <p:nvPr/>
        </p:nvSpPr>
        <p:spPr bwMode="auto">
          <a:xfrm>
            <a:off x="1163359" y="3376091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椭圆 33"/>
          <p:cNvSpPr/>
          <p:nvPr/>
        </p:nvSpPr>
        <p:spPr bwMode="auto">
          <a:xfrm rot="574600">
            <a:off x="1121984" y="4261012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163359" y="4292068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410018" y="3337079"/>
            <a:ext cx="2845428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指定事务管理器的实现类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623951" y="5048911"/>
            <a:ext cx="4010737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hive.compactor.cleaner.on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1566086" y="5408951"/>
            <a:ext cx="9137632" cy="78792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39" name="矩形 38"/>
          <p:cNvSpPr/>
          <p:nvPr/>
        </p:nvSpPr>
        <p:spPr>
          <a:xfrm>
            <a:off x="5479713" y="5027693"/>
            <a:ext cx="5007981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用于控制是否启用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Compactor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Cleaner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 bwMode="auto">
          <a:xfrm rot="574600">
            <a:off x="1121984" y="5146416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" name="TextBox 31"/>
          <p:cNvSpPr txBox="1">
            <a:spLocks noChangeArrowheads="1"/>
          </p:cNvSpPr>
          <p:nvPr/>
        </p:nvSpPr>
        <p:spPr bwMode="auto">
          <a:xfrm>
            <a:off x="1163359" y="5177472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4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623951" y="5932210"/>
            <a:ext cx="4251860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hive.compactor.worker.threads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1566086" y="6292250"/>
            <a:ext cx="9137632" cy="78792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5" name="矩形 44"/>
          <p:cNvSpPr/>
          <p:nvPr/>
        </p:nvSpPr>
        <p:spPr>
          <a:xfrm>
            <a:off x="5951190" y="5910992"/>
            <a:ext cx="5007981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用于控制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Compactor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Worker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组件的数量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/>
        </p:nvSpPr>
        <p:spPr bwMode="auto">
          <a:xfrm rot="574600">
            <a:off x="1121984" y="6029715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7" name="TextBox 31"/>
          <p:cNvSpPr txBox="1">
            <a:spLocks noChangeArrowheads="1"/>
          </p:cNvSpPr>
          <p:nvPr/>
        </p:nvSpPr>
        <p:spPr bwMode="auto">
          <a:xfrm>
            <a:off x="1163359" y="6060771"/>
            <a:ext cx="348172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kern="0" dirty="0">
                <a:solidFill>
                  <a:sysClr val="window" lastClr="FFFFFF"/>
                </a:solidFill>
                <a:latin typeface="Verdana" panose="020B0604030504040204" pitchFamily="34" charset="0"/>
              </a:rPr>
              <a:t>5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1" y="2061642"/>
            <a:ext cx="633670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222864"/>
            <a:ext cx="5927055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接下来，以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远程模式部署的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为例，演示如何启用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事务支持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，并完成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创建事务表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的操作，具体步骤如下。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5689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在虚拟机</a:t>
            </a:r>
            <a:r>
              <a:rPr lang="en-US" altLang="zh-CN" sz="2000" dirty="0">
                <a:solidFill>
                  <a:srgbClr val="1369B2"/>
                </a:solidFill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/export/servers/hive-4.1.0/conf</a:t>
            </a:r>
            <a:r>
              <a:rPr lang="zh-CN" altLang="en-US" sz="2000" dirty="0">
                <a:solidFill>
                  <a:srgbClr val="595959"/>
                </a:solidFill>
              </a:rPr>
              <a:t>目录中，编辑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配置文件</a:t>
            </a:r>
            <a:r>
              <a:rPr lang="en-US" altLang="zh-CN" sz="2000" dirty="0">
                <a:solidFill>
                  <a:srgbClr val="1369B2"/>
                </a:solidFill>
              </a:rPr>
              <a:t>hive-site.xml</a:t>
            </a:r>
            <a:r>
              <a:rPr lang="zh-CN" altLang="en-US" sz="2000" dirty="0">
                <a:solidFill>
                  <a:srgbClr val="595959"/>
                </a:solidFill>
              </a:rPr>
              <a:t>，在该文件的</a:t>
            </a:r>
            <a:r>
              <a:rPr lang="en-US" altLang="zh-CN" sz="2000" dirty="0">
                <a:solidFill>
                  <a:srgbClr val="595959"/>
                </a:solidFill>
              </a:rPr>
              <a:t>&lt;configuration&gt;</a:t>
            </a:r>
            <a:r>
              <a:rPr lang="zh-CN" altLang="en-US" sz="2000" dirty="0">
                <a:solidFill>
                  <a:srgbClr val="595959"/>
                </a:solidFill>
              </a:rPr>
              <a:t>标签中添加如下配置。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5366" y="2648491"/>
            <a:ext cx="3662218" cy="3936884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3941212" y="4375239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原创设计师QQ598969553          _6"/>
          <p:cNvSpPr/>
          <p:nvPr/>
        </p:nvSpPr>
        <p:spPr>
          <a:xfrm>
            <a:off x="4505698" y="4149874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原创设计师QQ598969553          _7"/>
          <p:cNvSpPr txBox="1"/>
          <p:nvPr/>
        </p:nvSpPr>
        <p:spPr>
          <a:xfrm>
            <a:off x="4693328" y="4199705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969112" y="5052633"/>
            <a:ext cx="689444" cy="689444"/>
          </a:xfrm>
          <a:prstGeom prst="rect">
            <a:avLst/>
          </a:prstGeom>
        </p:spPr>
      </p:pic>
      <p:pic>
        <p:nvPicPr>
          <p:cNvPr id="15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3544" y="4536890"/>
            <a:ext cx="1076138" cy="691624"/>
          </a:xfrm>
        </p:spPr>
      </p:pic>
      <p:pic>
        <p:nvPicPr>
          <p:cNvPr id="16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809" y="4536890"/>
            <a:ext cx="1939607" cy="706935"/>
          </a:xfrm>
        </p:spPr>
      </p:pic>
      <p:pic>
        <p:nvPicPr>
          <p:cNvPr id="17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6177" y="4635886"/>
            <a:ext cx="930870" cy="576847"/>
          </a:xfrm>
        </p:spPr>
      </p:pic>
      <p:pic>
        <p:nvPicPr>
          <p:cNvPr id="18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9441" y="4556966"/>
            <a:ext cx="1384341" cy="601038"/>
          </a:xfrm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4424322" y="4529637"/>
          <a:ext cx="1474577" cy="640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485900" imgH="638175" progId="Package">
                  <p:embed/>
                </p:oleObj>
              </mc:Choice>
              <mc:Fallback>
                <p:oleObj name="包装程序外壳对象" showAsIcon="1" r:id="rId8" imgW="1485900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24322" y="4529637"/>
                        <a:ext cx="1474577" cy="640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5689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在虚拟机</a:t>
            </a:r>
            <a:r>
              <a:rPr lang="en-US" altLang="zh-CN" sz="2000" dirty="0">
                <a:solidFill>
                  <a:srgbClr val="1369B2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/export/servers/hive-4.1.0/conf</a:t>
            </a:r>
            <a:r>
              <a:rPr lang="zh-CN" altLang="en-US" sz="2000" dirty="0">
                <a:solidFill>
                  <a:srgbClr val="595959"/>
                </a:solidFill>
              </a:rPr>
              <a:t>目录中，编辑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配置文件</a:t>
            </a:r>
            <a:r>
              <a:rPr lang="en-US" altLang="zh-CN" sz="2000" dirty="0">
                <a:solidFill>
                  <a:srgbClr val="1369B2"/>
                </a:solidFill>
              </a:rPr>
              <a:t>hive-site.xml</a:t>
            </a:r>
            <a:r>
              <a:rPr lang="zh-CN" altLang="en-US" sz="2000" dirty="0">
                <a:solidFill>
                  <a:srgbClr val="595959"/>
                </a:solidFill>
              </a:rPr>
              <a:t>，在该文件的</a:t>
            </a:r>
            <a:r>
              <a:rPr lang="en-US" altLang="zh-CN" sz="2000" dirty="0">
                <a:solidFill>
                  <a:srgbClr val="595959"/>
                </a:solidFill>
              </a:rPr>
              <a:t>&lt;configuration&gt;</a:t>
            </a:r>
            <a:r>
              <a:rPr lang="zh-CN" altLang="en-US" sz="2000" dirty="0">
                <a:solidFill>
                  <a:srgbClr val="595959"/>
                </a:solidFill>
              </a:rPr>
              <a:t>标签中添加如下配置。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96738" y="2613833"/>
            <a:ext cx="8520014" cy="3978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74354" y="2613833"/>
            <a:ext cx="8916059" cy="37312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  &lt;name&gt;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hive.compactor.initiator.on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&lt;/name&gt;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  &lt;value&gt;true&lt;/value&gt;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  &lt;name&gt;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hive.compactor.cleaner.on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&lt;/name&gt;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  &lt;value&gt;true&lt;/value&gt;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5689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分别在</a:t>
            </a:r>
            <a:r>
              <a:rPr lang="zh-CN" altLang="en-US" sz="2000" dirty="0">
                <a:solidFill>
                  <a:srgbClr val="1369B2"/>
                </a:solidFill>
              </a:rPr>
              <a:t>虚拟机</a:t>
            </a:r>
            <a:r>
              <a:rPr lang="en-US" altLang="zh-CN" sz="2000" dirty="0">
                <a:solidFill>
                  <a:srgbClr val="1369B2"/>
                </a:solidFill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中重新</a:t>
            </a:r>
            <a:r>
              <a:rPr lang="zh-CN" altLang="en-US" sz="2000" dirty="0">
                <a:solidFill>
                  <a:srgbClr val="1369B2"/>
                </a:solidFill>
              </a:rPr>
              <a:t>启动</a:t>
            </a:r>
            <a:r>
              <a:rPr lang="en-US" altLang="zh-CN" sz="2000" dirty="0">
                <a:solidFill>
                  <a:srgbClr val="1369B2"/>
                </a:solidFill>
              </a:rPr>
              <a:t>HiveServer2</a:t>
            </a:r>
            <a:r>
              <a:rPr lang="zh-CN" altLang="en-US" sz="2000" dirty="0">
                <a:solidFill>
                  <a:srgbClr val="1369B2"/>
                </a:solidFill>
              </a:rPr>
              <a:t>和</a:t>
            </a:r>
            <a:r>
              <a:rPr lang="en-US" altLang="zh-CN" sz="2000" dirty="0" err="1">
                <a:solidFill>
                  <a:srgbClr val="1369B2"/>
                </a:solidFill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</a:rPr>
              <a:t>，使配置文件修改的内容生效。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446" y="3213770"/>
            <a:ext cx="3120254" cy="3096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5689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数据库中创建事务表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orders_transaction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5366" y="2648491"/>
            <a:ext cx="3662218" cy="3936884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4511030" y="4542761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原创设计师QQ598969553          _6"/>
          <p:cNvSpPr/>
          <p:nvPr/>
        </p:nvSpPr>
        <p:spPr>
          <a:xfrm>
            <a:off x="5075516" y="4317396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原创设计师QQ598969553          _7"/>
          <p:cNvSpPr txBox="1"/>
          <p:nvPr/>
        </p:nvSpPr>
        <p:spPr>
          <a:xfrm>
            <a:off x="5263146" y="4367227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5538930" y="5220155"/>
            <a:ext cx="689444" cy="689444"/>
          </a:xfrm>
          <a:prstGeom prst="rect">
            <a:avLst/>
          </a:prstGeom>
        </p:spPr>
      </p:pic>
      <p:pic>
        <p:nvPicPr>
          <p:cNvPr id="15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362" y="4704412"/>
            <a:ext cx="1076138" cy="691624"/>
          </a:xfrm>
        </p:spPr>
      </p:pic>
      <p:pic>
        <p:nvPicPr>
          <p:cNvPr id="16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1627" y="4704412"/>
            <a:ext cx="1939607" cy="706935"/>
          </a:xfrm>
        </p:spPr>
      </p:pic>
      <p:pic>
        <p:nvPicPr>
          <p:cNvPr id="17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5995" y="4803408"/>
            <a:ext cx="930870" cy="576847"/>
          </a:xfrm>
        </p:spPr>
      </p:pic>
      <p:pic>
        <p:nvPicPr>
          <p:cNvPr id="18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9259" y="4724488"/>
            <a:ext cx="1384341" cy="601038"/>
          </a:xfrm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15617" y="4674242"/>
          <a:ext cx="2529773" cy="72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2257425" imgH="638175" progId="Package">
                  <p:embed/>
                </p:oleObj>
              </mc:Choice>
              <mc:Fallback>
                <p:oleObj name="包装程序外壳对象" showAsIcon="1" r:id="rId8" imgW="2257425" imgH="638175" progId="Package">
                  <p:embed/>
                  <p:pic>
                    <p:nvPicPr>
                      <p:cNvPr id="0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15617" y="4674242"/>
                        <a:ext cx="2529773" cy="724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5689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向</a:t>
            </a:r>
            <a:r>
              <a:rPr lang="zh-CN" altLang="en-US" sz="2000" dirty="0">
                <a:solidFill>
                  <a:srgbClr val="1369B2"/>
                </a:solidFill>
              </a:rPr>
              <a:t>事务表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orders_transaction</a:t>
            </a:r>
            <a:r>
              <a:rPr lang="zh-CN" altLang="en-US" sz="2000" dirty="0">
                <a:solidFill>
                  <a:srgbClr val="1369B2"/>
                </a:solidFill>
              </a:rPr>
              <a:t>插入数据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102994" y="2133650"/>
            <a:ext cx="8520014" cy="45046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80610" y="2133651"/>
            <a:ext cx="8916059" cy="46138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INTO TABLE chapter4.orders_transaction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order_id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user_id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items,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quantities,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user_client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order_time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year,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month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chapter4.orders;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/>
          <p:cNvSpPr/>
          <p:nvPr/>
        </p:nvSpPr>
        <p:spPr>
          <a:xfrm>
            <a:off x="3102994" y="2709714"/>
            <a:ext cx="8648720" cy="273630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7528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查看事务表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orders_transaction</a:t>
            </a: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</a:rPr>
              <a:t>中的目录结构，在虚拟机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</a:rPr>
              <a:t>中执行如下命令。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358902" y="3141763"/>
            <a:ext cx="8208912" cy="16561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30910" y="3429794"/>
            <a:ext cx="7920880" cy="8744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hdfs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dfs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-ls -R /user/hive/remote/warehouse/chapter4.db/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orders_transaction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7528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上述命令执行完成后输出的目录结构如下。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5366" y="2648491"/>
            <a:ext cx="3662218" cy="3936884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4511030" y="4542761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原创设计师QQ598969553          _6"/>
          <p:cNvSpPr/>
          <p:nvPr/>
        </p:nvSpPr>
        <p:spPr>
          <a:xfrm>
            <a:off x="5075516" y="4317396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原创设计师QQ598969553          _7"/>
          <p:cNvSpPr txBox="1"/>
          <p:nvPr/>
        </p:nvSpPr>
        <p:spPr>
          <a:xfrm>
            <a:off x="5263146" y="4367227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5538930" y="5220155"/>
            <a:ext cx="689444" cy="689444"/>
          </a:xfrm>
          <a:prstGeom prst="rect">
            <a:avLst/>
          </a:prstGeom>
        </p:spPr>
      </p:pic>
      <p:pic>
        <p:nvPicPr>
          <p:cNvPr id="15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362" y="4704412"/>
            <a:ext cx="1076138" cy="691624"/>
          </a:xfrm>
        </p:spPr>
      </p:pic>
      <p:pic>
        <p:nvPicPr>
          <p:cNvPr id="16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1627" y="4704412"/>
            <a:ext cx="1939607" cy="706935"/>
          </a:xfrm>
        </p:spPr>
      </p:pic>
      <p:pic>
        <p:nvPicPr>
          <p:cNvPr id="17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5995" y="4803408"/>
            <a:ext cx="930870" cy="576847"/>
          </a:xfrm>
        </p:spPr>
      </p:pic>
      <p:pic>
        <p:nvPicPr>
          <p:cNvPr id="18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9259" y="4724488"/>
            <a:ext cx="1384341" cy="601038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09233" y="4717337"/>
          <a:ext cx="1916904" cy="549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2257425" imgH="638175" progId="Package">
                  <p:embed/>
                </p:oleObj>
              </mc:Choice>
              <mc:Fallback>
                <p:oleObj name="包装程序外壳对象" showAsIcon="1" r:id="rId8" imgW="2257425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09233" y="4717337"/>
                        <a:ext cx="1916904" cy="549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7528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 err="1">
                <a:solidFill>
                  <a:srgbClr val="595959"/>
                </a:solidFill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</a:rPr>
              <a:t>的“</a:t>
            </a:r>
            <a:r>
              <a:rPr lang="zh-CN" altLang="en-US" sz="2000" dirty="0">
                <a:solidFill>
                  <a:srgbClr val="1369B2"/>
                </a:solidFill>
              </a:rPr>
              <a:t>数据库资源管理器</a:t>
            </a:r>
            <a:r>
              <a:rPr lang="zh-CN" altLang="en-US" sz="2000" dirty="0">
                <a:solidFill>
                  <a:srgbClr val="595959"/>
                </a:solidFill>
              </a:rPr>
              <a:t>”区域，双击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数据库中的事务表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orders_transaction</a:t>
            </a:r>
            <a:r>
              <a:rPr lang="zh-CN" altLang="en-US" sz="2000" dirty="0">
                <a:solidFill>
                  <a:srgbClr val="595959"/>
                </a:solidFill>
              </a:rPr>
              <a:t>，查看该事务表中的数据，如图。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816198"/>
            <a:ext cx="7979514" cy="2989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形 22" descr="讲故事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5054" y="1131585"/>
            <a:ext cx="1016001" cy="101600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422799" y="1341562"/>
            <a:ext cx="4896544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25"/>
          <p:cNvSpPr txBox="1"/>
          <p:nvPr/>
        </p:nvSpPr>
        <p:spPr>
          <a:xfrm>
            <a:off x="2532762" y="1440599"/>
            <a:ext cx="4642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查看增量文件或基础文件的内容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408526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596255" y="1341562"/>
            <a:ext cx="83127" cy="670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原创设计师QQ598969553          _4"/>
          <p:cNvSpPr/>
          <p:nvPr/>
        </p:nvSpPr>
        <p:spPr>
          <a:xfrm>
            <a:off x="978172" y="2250806"/>
            <a:ext cx="10301609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由于事务表采用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ORC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文件格式，因此无论是增量文件还是基础文件，其内容均为二进制数据，无法直接通过文本方式查看。若需要查看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中这些文件的内容，可以使用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提供的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ORCFileDump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工具，其语法格式如下。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启用事务支持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1063187" y="4073433"/>
            <a:ext cx="10216594" cy="2519159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2021422" y="3789834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文本框 28"/>
          <p:cNvSpPr txBox="1"/>
          <p:nvPr/>
        </p:nvSpPr>
        <p:spPr>
          <a:xfrm>
            <a:off x="2093430" y="381602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语法格式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51870" y="4685974"/>
            <a:ext cx="9839228" cy="119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647913" y="4964560"/>
            <a:ext cx="8916059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 --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orcfiledump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-d path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388074" y="5076810"/>
            <a:ext cx="699017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5087091" y="5085978"/>
            <a:ext cx="0" cy="6791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7"/>
          <p:cNvSpPr txBox="1"/>
          <p:nvPr/>
        </p:nvSpPr>
        <p:spPr>
          <a:xfrm>
            <a:off x="4910026" y="5840635"/>
            <a:ext cx="2498500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用于指定增量文件或基础文件在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上的路径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10026" y="5806058"/>
            <a:ext cx="2498495" cy="75488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149874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了解事务操作，能够完成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事务更新的操作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更新操作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46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"/>
          <p:cNvSpPr txBox="1"/>
          <p:nvPr/>
        </p:nvSpPr>
        <p:spPr>
          <a:xfrm>
            <a:off x="5159104" y="1972659"/>
            <a:ext cx="5472608" cy="32748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在实际业务场景中，数据往往会随着业务的发展而不断调整。在传统的关系型数据库中，通常通过</a:t>
            </a:r>
            <a:r>
              <a:rPr lang="en-US" altLang="zh-CN" sz="2000" dirty="0">
                <a:solidFill>
                  <a:srgbClr val="1369B2"/>
                </a:solidFill>
              </a:rPr>
              <a:t>UPDATE</a:t>
            </a:r>
            <a:r>
              <a:rPr lang="zh-CN" altLang="en-US" sz="2000" dirty="0">
                <a:solidFill>
                  <a:srgbClr val="1369B2"/>
                </a:solidFill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</a:rPr>
              <a:t>完成数据修改。但在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的早期版本中，表中的数据几乎是只读的，一旦写入便无法直接更新。为了解决这一问题，</a:t>
            </a:r>
            <a:r>
              <a:rPr lang="en-US" altLang="zh-CN" sz="2000" dirty="0">
                <a:solidFill>
                  <a:srgbClr val="1369B2"/>
                </a:solidFill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</a:rPr>
              <a:t>在事务表中引入了更新操作</a:t>
            </a:r>
            <a:r>
              <a:rPr lang="zh-CN" altLang="en-US" sz="2000" dirty="0">
                <a:solidFill>
                  <a:srgbClr val="595959"/>
                </a:solidFill>
              </a:rPr>
              <a:t>，使用户能够直接修改事务表中已有的数据。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圆角矩形标注 15"/>
          <p:cNvSpPr/>
          <p:nvPr/>
        </p:nvSpPr>
        <p:spPr bwMode="auto">
          <a:xfrm>
            <a:off x="4816405" y="1773610"/>
            <a:ext cx="6158006" cy="3672970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更新操作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986909" y="2565698"/>
            <a:ext cx="10216594" cy="3600400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>
            <a:off x="1945144" y="2349674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17152" y="237586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具体语法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987041" y="1177600"/>
            <a:ext cx="4748125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中</a:t>
            </a:r>
            <a:r>
              <a:rPr lang="zh-CN" altLang="en-US" sz="2000" dirty="0">
                <a:solidFill>
                  <a:srgbClr val="1369B2"/>
                </a:solidFill>
              </a:rPr>
              <a:t>更新操作</a:t>
            </a:r>
            <a:r>
              <a:rPr lang="zh-CN" altLang="en-US" sz="2000" dirty="0">
                <a:solidFill>
                  <a:srgbClr val="595959"/>
                </a:solidFill>
              </a:rPr>
              <a:t>的语法格式如下。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4686" y="3425362"/>
            <a:ext cx="9204093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71635" y="3836657"/>
            <a:ext cx="8916059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UPDATE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SET column=value [,column=value,...]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[WHERE expression];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更新操作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95635" y="3948538"/>
            <a:ext cx="1111629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2707264" y="3754547"/>
            <a:ext cx="0" cy="19150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7"/>
          <p:cNvSpPr txBox="1"/>
          <p:nvPr/>
        </p:nvSpPr>
        <p:spPr>
          <a:xfrm>
            <a:off x="1404909" y="3086401"/>
            <a:ext cx="1737969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用于修改事务表中已有的数据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04910" y="3051824"/>
            <a:ext cx="1747746" cy="67980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016732" y="3916064"/>
            <a:ext cx="942569" cy="41984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6016732" y="3557547"/>
            <a:ext cx="0" cy="41730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7"/>
          <p:cNvSpPr txBox="1"/>
          <p:nvPr/>
        </p:nvSpPr>
        <p:spPr>
          <a:xfrm>
            <a:off x="4511032" y="3070098"/>
            <a:ext cx="2018978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用于指定修改的字段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39022" y="3022696"/>
            <a:ext cx="2090985" cy="49962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116251" y="3946051"/>
            <a:ext cx="779156" cy="41984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3" name="直接箭头连接符 22"/>
          <p:cNvCxnSpPr/>
          <p:nvPr/>
        </p:nvCxnSpPr>
        <p:spPr>
          <a:xfrm flipV="1">
            <a:off x="7895407" y="3557547"/>
            <a:ext cx="0" cy="41730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7"/>
          <p:cNvSpPr txBox="1"/>
          <p:nvPr/>
        </p:nvSpPr>
        <p:spPr>
          <a:xfrm>
            <a:off x="6783688" y="2555954"/>
            <a:ext cx="2312657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用于指定字段修改后的值，可以是常量、表达式或者函数返回值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34874" y="2628842"/>
            <a:ext cx="2384665" cy="90538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748035" y="4410572"/>
            <a:ext cx="890782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2644541" y="4581922"/>
            <a:ext cx="0" cy="57606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7"/>
          <p:cNvSpPr txBox="1"/>
          <p:nvPr/>
        </p:nvSpPr>
        <p:spPr>
          <a:xfrm>
            <a:off x="1270670" y="5235604"/>
            <a:ext cx="2402956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用于指定筛选条件，表示仅修改符合筛选条件的行中指定字段的值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270671" y="5201027"/>
            <a:ext cx="2448272" cy="103552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707264" y="4411702"/>
            <a:ext cx="1371715" cy="3959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4" name="直接箭头连接符 33"/>
          <p:cNvCxnSpPr/>
          <p:nvPr/>
        </p:nvCxnSpPr>
        <p:spPr>
          <a:xfrm>
            <a:off x="4088758" y="4659540"/>
            <a:ext cx="0" cy="57606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7"/>
          <p:cNvSpPr txBox="1"/>
          <p:nvPr/>
        </p:nvSpPr>
        <p:spPr>
          <a:xfrm>
            <a:off x="3862956" y="5259930"/>
            <a:ext cx="2667043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用于定义筛选条件。若省略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WHERE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子句，则修改所有行中指定字段的值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862957" y="5225353"/>
            <a:ext cx="2676817" cy="103552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1063188" y="2709715"/>
            <a:ext cx="10216594" cy="2952328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2021422" y="2493690"/>
            <a:ext cx="1697519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93430" y="2565698"/>
            <a:ext cx="1625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986909" y="1167103"/>
            <a:ext cx="10484691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接下来，演示如何修改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数据库中事务表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orders_transaction</a:t>
            </a:r>
            <a:r>
              <a:rPr lang="zh-CN" altLang="en-US" sz="2000" dirty="0">
                <a:solidFill>
                  <a:srgbClr val="595959"/>
                </a:solidFill>
              </a:rPr>
              <a:t>的已有数据，具体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86694" y="3213770"/>
            <a:ext cx="9361040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37176" y="3474401"/>
            <a:ext cx="8916059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UPDATE chapter4.orders_transaction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SET items=array('SKU008'),quantities=map('SKU008',2)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WHERE year='2025' AND month='09'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order_id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=10007;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更新操作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986909" y="1167103"/>
            <a:ext cx="10484691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 err="1">
                <a:solidFill>
                  <a:srgbClr val="595959"/>
                </a:solidFill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</a:rPr>
              <a:t>的“</a:t>
            </a:r>
            <a:r>
              <a:rPr lang="zh-CN" altLang="en-US" sz="2000" dirty="0">
                <a:solidFill>
                  <a:srgbClr val="1369B2"/>
                </a:solidFill>
              </a:rPr>
              <a:t>数据库资源管理器</a:t>
            </a:r>
            <a:r>
              <a:rPr lang="zh-CN" altLang="en-US" sz="2000" dirty="0">
                <a:solidFill>
                  <a:srgbClr val="595959"/>
                </a:solidFill>
              </a:rPr>
              <a:t>”区域，双击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数据库中的事务表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orders_transaction</a:t>
            </a:r>
            <a:r>
              <a:rPr lang="zh-CN" altLang="en-US" sz="2000" dirty="0">
                <a:solidFill>
                  <a:srgbClr val="595959"/>
                </a:solidFill>
              </a:rPr>
              <a:t>，查看该事务表中的数据，如图。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更新操作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670" y="2565698"/>
            <a:ext cx="9729064" cy="3632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149874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了解事务操作，能够完成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事务删除的操作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删除操作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46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"/>
          <p:cNvSpPr txBox="1"/>
          <p:nvPr/>
        </p:nvSpPr>
        <p:spPr>
          <a:xfrm>
            <a:off x="5159104" y="1972659"/>
            <a:ext cx="5472608" cy="37365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在数据仓库的日常管理中，除了需要设计数据的</a:t>
            </a:r>
            <a:r>
              <a:rPr lang="zh-CN" altLang="en-US" sz="2000" dirty="0">
                <a:solidFill>
                  <a:srgbClr val="1369B2"/>
                </a:solidFill>
              </a:rPr>
              <a:t>加载</a:t>
            </a:r>
            <a:r>
              <a:rPr lang="zh-CN" altLang="en-US" sz="2000" dirty="0">
                <a:solidFill>
                  <a:srgbClr val="595959"/>
                </a:solidFill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</a:rPr>
              <a:t>插入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更新外</a:t>
            </a:r>
            <a:r>
              <a:rPr lang="zh-CN" altLang="en-US" sz="2000" dirty="0">
                <a:solidFill>
                  <a:srgbClr val="595959"/>
                </a:solidFill>
              </a:rPr>
              <a:t>，往往还会涉及</a:t>
            </a:r>
            <a:r>
              <a:rPr lang="zh-CN" altLang="en-US" sz="2000" dirty="0">
                <a:solidFill>
                  <a:srgbClr val="1369B2"/>
                </a:solidFill>
              </a:rPr>
              <a:t>删除数据</a:t>
            </a:r>
            <a:r>
              <a:rPr lang="zh-CN" altLang="en-US" sz="2000" dirty="0">
                <a:solidFill>
                  <a:srgbClr val="595959"/>
                </a:solidFill>
              </a:rPr>
              <a:t>的需求。在传统的关系型数据库中，通常通过</a:t>
            </a:r>
            <a:r>
              <a:rPr lang="en-US" altLang="zh-CN" sz="2000" dirty="0">
                <a:solidFill>
                  <a:srgbClr val="595959"/>
                </a:solidFill>
              </a:rPr>
              <a:t>DELETE</a:t>
            </a:r>
            <a:r>
              <a:rPr lang="zh-CN" altLang="en-US" sz="2000" dirty="0">
                <a:solidFill>
                  <a:srgbClr val="595959"/>
                </a:solidFill>
              </a:rPr>
              <a:t>语句完成删除操作。但在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的早期版本中，表中的数据几乎是只读的，因此并不支持直接删除。为了解决这一问题，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在事务表中引入了删除操作，使用户能够安全、可靠地删除事务表中的数据。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圆角矩形标注 15"/>
          <p:cNvSpPr/>
          <p:nvPr/>
        </p:nvSpPr>
        <p:spPr bwMode="auto">
          <a:xfrm>
            <a:off x="4816405" y="1773610"/>
            <a:ext cx="6158006" cy="4032448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删除操作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986909" y="2565698"/>
            <a:ext cx="10216594" cy="3600400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>
            <a:off x="1945144" y="2349674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17152" y="237586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语法格式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987041" y="1177600"/>
            <a:ext cx="4748125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中</a:t>
            </a:r>
            <a:r>
              <a:rPr lang="zh-CN" altLang="en-US" sz="2000" dirty="0">
                <a:solidFill>
                  <a:srgbClr val="1369B2"/>
                </a:solidFill>
              </a:rPr>
              <a:t>删除操作</a:t>
            </a:r>
            <a:r>
              <a:rPr lang="zh-CN" altLang="en-US" sz="2000" dirty="0">
                <a:solidFill>
                  <a:srgbClr val="595959"/>
                </a:solidFill>
              </a:rPr>
              <a:t>的语法格式如下。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4686" y="3425362"/>
            <a:ext cx="9204093" cy="13725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71635" y="3836657"/>
            <a:ext cx="8916059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DELETE FROM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[WHERE expression];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删除操作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圆角矩形标注 8"/>
          <p:cNvSpPr/>
          <p:nvPr/>
        </p:nvSpPr>
        <p:spPr bwMode="auto">
          <a:xfrm>
            <a:off x="2365145" y="5134538"/>
            <a:ext cx="7303174" cy="994359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在上述语法格式中，若省略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WHERE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子句，则删除事务表的所有行，否则仅删除符合筛选条件的行。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1063188" y="2709714"/>
            <a:ext cx="10216594" cy="3528391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2021422" y="2493690"/>
            <a:ext cx="1697519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93430" y="2565698"/>
            <a:ext cx="1625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986910" y="1167103"/>
            <a:ext cx="10216594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接下来，演示如何删除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数据库中事务表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orders_transaction</a:t>
            </a:r>
            <a:r>
              <a:rPr lang="zh-CN" altLang="en-US" sz="2000" dirty="0">
                <a:solidFill>
                  <a:srgbClr val="595959"/>
                </a:solidFill>
              </a:rPr>
              <a:t>的数据，具体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86694" y="3213770"/>
            <a:ext cx="9361040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37176" y="3474401"/>
            <a:ext cx="8916059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DELETE FROM chapter4.orders_transaction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WHERE year='2025' AND month='09'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order_id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=10007;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删除操作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圆角矩形标注 8"/>
          <p:cNvSpPr/>
          <p:nvPr/>
        </p:nvSpPr>
        <p:spPr bwMode="auto">
          <a:xfrm>
            <a:off x="2365145" y="5134538"/>
            <a:ext cx="7303174" cy="994359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上述语句表示删除分区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year=2025/month=09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中字段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order_id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的值等于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10007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的行。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986910" y="1167103"/>
            <a:ext cx="10216594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 err="1">
                <a:solidFill>
                  <a:srgbClr val="595959"/>
                </a:solidFill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</a:rPr>
              <a:t>的“</a:t>
            </a:r>
            <a:r>
              <a:rPr lang="zh-CN" altLang="en-US" sz="2000" dirty="0">
                <a:solidFill>
                  <a:srgbClr val="1369B2"/>
                </a:solidFill>
              </a:rPr>
              <a:t>数据库资源管理器</a:t>
            </a:r>
            <a:r>
              <a:rPr lang="zh-CN" altLang="en-US" sz="2000" dirty="0">
                <a:solidFill>
                  <a:srgbClr val="595959"/>
                </a:solidFill>
              </a:rPr>
              <a:t>”区域，双击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数据库中的事务表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orders_transaction</a:t>
            </a:r>
            <a:r>
              <a:rPr lang="zh-CN" altLang="en-US" sz="2000" dirty="0">
                <a:solidFill>
                  <a:srgbClr val="595959"/>
                </a:solidFill>
              </a:rPr>
              <a:t>，查看该事务表中的数据，如图。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删除操作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0710" y="2572428"/>
            <a:ext cx="8728821" cy="31200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517198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</a:t>
            </a:r>
            <a:r>
              <a:rPr lang="en-US" altLang="zh-CN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导入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与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数据，能够完成表级别的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数据迁移与复制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54647" y="1197546"/>
            <a:ext cx="9948304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在数据仓库的日常管理中，除了常见的加载文件、插入数据和写入查询结果等操作外，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还提供了 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EXPORT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IMPORT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两条语句，用于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表级别的数据迁移与复制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。这两条语句通常配合使用，主要用于在不同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系统之间传输表及其数据，或者在备份与恢复场景中使用，具体介绍如下。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98922" y="3206358"/>
            <a:ext cx="7392567" cy="2887732"/>
            <a:chOff x="2734656" y="2791708"/>
            <a:chExt cx="5343198" cy="2087200"/>
          </a:xfrm>
        </p:grpSpPr>
        <p:sp>
          <p:nvSpPr>
            <p:cNvPr id="8" name="Freeform 76"/>
            <p:cNvSpPr/>
            <p:nvPr/>
          </p:nvSpPr>
          <p:spPr bwMode="auto">
            <a:xfrm>
              <a:off x="3852098" y="4137032"/>
              <a:ext cx="66057" cy="731292"/>
            </a:xfrm>
            <a:custGeom>
              <a:avLst/>
              <a:gdLst>
                <a:gd name="T0" fmla="*/ 0 w 54"/>
                <a:gd name="T1" fmla="*/ 26 h 598"/>
                <a:gd name="T2" fmla="*/ 0 w 54"/>
                <a:gd name="T3" fmla="*/ 570 h 598"/>
                <a:gd name="T4" fmla="*/ 0 w 54"/>
                <a:gd name="T5" fmla="*/ 570 h 598"/>
                <a:gd name="T6" fmla="*/ 2 w 54"/>
                <a:gd name="T7" fmla="*/ 582 h 598"/>
                <a:gd name="T8" fmla="*/ 8 w 54"/>
                <a:gd name="T9" fmla="*/ 590 h 598"/>
                <a:gd name="T10" fmla="*/ 16 w 54"/>
                <a:gd name="T11" fmla="*/ 596 h 598"/>
                <a:gd name="T12" fmla="*/ 26 w 54"/>
                <a:gd name="T13" fmla="*/ 598 h 598"/>
                <a:gd name="T14" fmla="*/ 26 w 54"/>
                <a:gd name="T15" fmla="*/ 598 h 598"/>
                <a:gd name="T16" fmla="*/ 38 w 54"/>
                <a:gd name="T17" fmla="*/ 596 h 598"/>
                <a:gd name="T18" fmla="*/ 46 w 54"/>
                <a:gd name="T19" fmla="*/ 590 h 598"/>
                <a:gd name="T20" fmla="*/ 52 w 54"/>
                <a:gd name="T21" fmla="*/ 582 h 598"/>
                <a:gd name="T22" fmla="*/ 54 w 54"/>
                <a:gd name="T23" fmla="*/ 570 h 598"/>
                <a:gd name="T24" fmla="*/ 54 w 54"/>
                <a:gd name="T25" fmla="*/ 26 h 598"/>
                <a:gd name="T26" fmla="*/ 54 w 54"/>
                <a:gd name="T27" fmla="*/ 26 h 598"/>
                <a:gd name="T28" fmla="*/ 52 w 54"/>
                <a:gd name="T29" fmla="*/ 16 h 598"/>
                <a:gd name="T30" fmla="*/ 46 w 54"/>
                <a:gd name="T31" fmla="*/ 8 h 598"/>
                <a:gd name="T32" fmla="*/ 38 w 54"/>
                <a:gd name="T33" fmla="*/ 2 h 598"/>
                <a:gd name="T34" fmla="*/ 26 w 54"/>
                <a:gd name="T35" fmla="*/ 0 h 598"/>
                <a:gd name="T36" fmla="*/ 26 w 54"/>
                <a:gd name="T37" fmla="*/ 0 h 598"/>
                <a:gd name="T38" fmla="*/ 16 w 54"/>
                <a:gd name="T39" fmla="*/ 2 h 598"/>
                <a:gd name="T40" fmla="*/ 8 w 54"/>
                <a:gd name="T41" fmla="*/ 8 h 598"/>
                <a:gd name="T42" fmla="*/ 2 w 54"/>
                <a:gd name="T43" fmla="*/ 16 h 598"/>
                <a:gd name="T44" fmla="*/ 0 w 54"/>
                <a:gd name="T45" fmla="*/ 26 h 598"/>
                <a:gd name="T46" fmla="*/ 0 w 54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598"/>
                <a:gd name="T74" fmla="*/ 54 w 54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6" y="596"/>
                  </a:lnTo>
                  <a:lnTo>
                    <a:pt x="26" y="598"/>
                  </a:lnTo>
                  <a:lnTo>
                    <a:pt x="38" y="596"/>
                  </a:lnTo>
                  <a:lnTo>
                    <a:pt x="46" y="590"/>
                  </a:lnTo>
                  <a:lnTo>
                    <a:pt x="52" y="582"/>
                  </a:lnTo>
                  <a:lnTo>
                    <a:pt x="54" y="570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Freeform 77"/>
            <p:cNvSpPr/>
            <p:nvPr/>
          </p:nvSpPr>
          <p:spPr bwMode="auto">
            <a:xfrm>
              <a:off x="3852097" y="4825693"/>
              <a:ext cx="3116958" cy="53215"/>
            </a:xfrm>
            <a:custGeom>
              <a:avLst/>
              <a:gdLst>
                <a:gd name="T0" fmla="*/ 26 w 3162"/>
                <a:gd name="T1" fmla="*/ 0 h 54"/>
                <a:gd name="T2" fmla="*/ 26 w 3162"/>
                <a:gd name="T3" fmla="*/ 0 h 54"/>
                <a:gd name="T4" fmla="*/ 16 w 3162"/>
                <a:gd name="T5" fmla="*/ 2 h 54"/>
                <a:gd name="T6" fmla="*/ 8 w 3162"/>
                <a:gd name="T7" fmla="*/ 8 h 54"/>
                <a:gd name="T8" fmla="*/ 2 w 3162"/>
                <a:gd name="T9" fmla="*/ 16 h 54"/>
                <a:gd name="T10" fmla="*/ 0 w 3162"/>
                <a:gd name="T11" fmla="*/ 26 h 54"/>
                <a:gd name="T12" fmla="*/ 0 w 3162"/>
                <a:gd name="T13" fmla="*/ 26 h 54"/>
                <a:gd name="T14" fmla="*/ 2 w 3162"/>
                <a:gd name="T15" fmla="*/ 38 h 54"/>
                <a:gd name="T16" fmla="*/ 8 w 3162"/>
                <a:gd name="T17" fmla="*/ 46 h 54"/>
                <a:gd name="T18" fmla="*/ 16 w 3162"/>
                <a:gd name="T19" fmla="*/ 52 h 54"/>
                <a:gd name="T20" fmla="*/ 26 w 3162"/>
                <a:gd name="T21" fmla="*/ 54 h 54"/>
                <a:gd name="T22" fmla="*/ 3134 w 3162"/>
                <a:gd name="T23" fmla="*/ 54 h 54"/>
                <a:gd name="T24" fmla="*/ 3134 w 3162"/>
                <a:gd name="T25" fmla="*/ 54 h 54"/>
                <a:gd name="T26" fmla="*/ 3144 w 3162"/>
                <a:gd name="T27" fmla="*/ 52 h 54"/>
                <a:gd name="T28" fmla="*/ 3154 w 3162"/>
                <a:gd name="T29" fmla="*/ 46 h 54"/>
                <a:gd name="T30" fmla="*/ 3160 w 3162"/>
                <a:gd name="T31" fmla="*/ 38 h 54"/>
                <a:gd name="T32" fmla="*/ 3162 w 3162"/>
                <a:gd name="T33" fmla="*/ 26 h 54"/>
                <a:gd name="T34" fmla="*/ 3162 w 3162"/>
                <a:gd name="T35" fmla="*/ 26 h 54"/>
                <a:gd name="T36" fmla="*/ 3160 w 3162"/>
                <a:gd name="T37" fmla="*/ 16 h 54"/>
                <a:gd name="T38" fmla="*/ 3154 w 3162"/>
                <a:gd name="T39" fmla="*/ 8 h 54"/>
                <a:gd name="T40" fmla="*/ 3144 w 3162"/>
                <a:gd name="T41" fmla="*/ 2 h 54"/>
                <a:gd name="T42" fmla="*/ 3134 w 3162"/>
                <a:gd name="T43" fmla="*/ 0 h 54"/>
                <a:gd name="T44" fmla="*/ 26 w 3162"/>
                <a:gd name="T45" fmla="*/ 0 h 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62"/>
                <a:gd name="T70" fmla="*/ 0 h 54"/>
                <a:gd name="T71" fmla="*/ 3162 w 3162"/>
                <a:gd name="T72" fmla="*/ 54 h 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62" h="54">
                  <a:moveTo>
                    <a:pt x="26" y="0"/>
                  </a:move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8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6" y="54"/>
                  </a:lnTo>
                  <a:lnTo>
                    <a:pt x="3134" y="54"/>
                  </a:lnTo>
                  <a:lnTo>
                    <a:pt x="3144" y="52"/>
                  </a:lnTo>
                  <a:lnTo>
                    <a:pt x="3154" y="46"/>
                  </a:lnTo>
                  <a:lnTo>
                    <a:pt x="3160" y="38"/>
                  </a:lnTo>
                  <a:lnTo>
                    <a:pt x="3162" y="26"/>
                  </a:lnTo>
                  <a:lnTo>
                    <a:pt x="3160" y="16"/>
                  </a:lnTo>
                  <a:lnTo>
                    <a:pt x="3154" y="8"/>
                  </a:lnTo>
                  <a:lnTo>
                    <a:pt x="3144" y="2"/>
                  </a:lnTo>
                  <a:lnTo>
                    <a:pt x="3134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 fontScale="250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3" name="Freeform 78"/>
            <p:cNvSpPr/>
            <p:nvPr/>
          </p:nvSpPr>
          <p:spPr bwMode="auto">
            <a:xfrm>
              <a:off x="6932864" y="4137032"/>
              <a:ext cx="68503" cy="731292"/>
            </a:xfrm>
            <a:custGeom>
              <a:avLst/>
              <a:gdLst>
                <a:gd name="T0" fmla="*/ 0 w 56"/>
                <a:gd name="T1" fmla="*/ 26 h 598"/>
                <a:gd name="T2" fmla="*/ 0 w 56"/>
                <a:gd name="T3" fmla="*/ 570 h 598"/>
                <a:gd name="T4" fmla="*/ 0 w 56"/>
                <a:gd name="T5" fmla="*/ 570 h 598"/>
                <a:gd name="T6" fmla="*/ 2 w 56"/>
                <a:gd name="T7" fmla="*/ 582 h 598"/>
                <a:gd name="T8" fmla="*/ 8 w 56"/>
                <a:gd name="T9" fmla="*/ 590 h 598"/>
                <a:gd name="T10" fmla="*/ 18 w 56"/>
                <a:gd name="T11" fmla="*/ 596 h 598"/>
                <a:gd name="T12" fmla="*/ 28 w 56"/>
                <a:gd name="T13" fmla="*/ 598 h 598"/>
                <a:gd name="T14" fmla="*/ 28 w 56"/>
                <a:gd name="T15" fmla="*/ 598 h 598"/>
                <a:gd name="T16" fmla="*/ 38 w 56"/>
                <a:gd name="T17" fmla="*/ 596 h 598"/>
                <a:gd name="T18" fmla="*/ 48 w 56"/>
                <a:gd name="T19" fmla="*/ 590 h 598"/>
                <a:gd name="T20" fmla="*/ 54 w 56"/>
                <a:gd name="T21" fmla="*/ 582 h 598"/>
                <a:gd name="T22" fmla="*/ 56 w 56"/>
                <a:gd name="T23" fmla="*/ 570 h 598"/>
                <a:gd name="T24" fmla="*/ 56 w 56"/>
                <a:gd name="T25" fmla="*/ 26 h 598"/>
                <a:gd name="T26" fmla="*/ 56 w 56"/>
                <a:gd name="T27" fmla="*/ 26 h 598"/>
                <a:gd name="T28" fmla="*/ 54 w 56"/>
                <a:gd name="T29" fmla="*/ 16 h 598"/>
                <a:gd name="T30" fmla="*/ 48 w 56"/>
                <a:gd name="T31" fmla="*/ 8 h 598"/>
                <a:gd name="T32" fmla="*/ 38 w 56"/>
                <a:gd name="T33" fmla="*/ 2 h 598"/>
                <a:gd name="T34" fmla="*/ 28 w 56"/>
                <a:gd name="T35" fmla="*/ 0 h 598"/>
                <a:gd name="T36" fmla="*/ 28 w 56"/>
                <a:gd name="T37" fmla="*/ 0 h 598"/>
                <a:gd name="T38" fmla="*/ 18 w 56"/>
                <a:gd name="T39" fmla="*/ 2 h 598"/>
                <a:gd name="T40" fmla="*/ 8 w 56"/>
                <a:gd name="T41" fmla="*/ 8 h 598"/>
                <a:gd name="T42" fmla="*/ 2 w 56"/>
                <a:gd name="T43" fmla="*/ 16 h 598"/>
                <a:gd name="T44" fmla="*/ 0 w 56"/>
                <a:gd name="T45" fmla="*/ 26 h 598"/>
                <a:gd name="T46" fmla="*/ 0 w 56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598"/>
                <a:gd name="T74" fmla="*/ 56 w 56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8" y="596"/>
                  </a:lnTo>
                  <a:lnTo>
                    <a:pt x="28" y="598"/>
                  </a:lnTo>
                  <a:lnTo>
                    <a:pt x="38" y="596"/>
                  </a:lnTo>
                  <a:lnTo>
                    <a:pt x="48" y="590"/>
                  </a:lnTo>
                  <a:lnTo>
                    <a:pt x="54" y="582"/>
                  </a:lnTo>
                  <a:lnTo>
                    <a:pt x="56" y="570"/>
                  </a:lnTo>
                  <a:lnTo>
                    <a:pt x="56" y="26"/>
                  </a:lnTo>
                  <a:lnTo>
                    <a:pt x="54" y="16"/>
                  </a:lnTo>
                  <a:lnTo>
                    <a:pt x="48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79"/>
            <p:cNvSpPr/>
            <p:nvPr/>
          </p:nvSpPr>
          <p:spPr bwMode="auto">
            <a:xfrm>
              <a:off x="6876086" y="4161086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2 w 152"/>
                <a:gd name="T5" fmla="*/ 92 h 152"/>
                <a:gd name="T6" fmla="*/ 146 w 152"/>
                <a:gd name="T7" fmla="*/ 106 h 152"/>
                <a:gd name="T8" fmla="*/ 140 w 152"/>
                <a:gd name="T9" fmla="*/ 118 h 152"/>
                <a:gd name="T10" fmla="*/ 130 w 152"/>
                <a:gd name="T11" fmla="*/ 130 h 152"/>
                <a:gd name="T12" fmla="*/ 120 w 152"/>
                <a:gd name="T13" fmla="*/ 140 h 152"/>
                <a:gd name="T14" fmla="*/ 106 w 152"/>
                <a:gd name="T15" fmla="*/ 146 h 152"/>
                <a:gd name="T16" fmla="*/ 92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2 w 152"/>
                <a:gd name="T23" fmla="*/ 152 h 152"/>
                <a:gd name="T24" fmla="*/ 46 w 152"/>
                <a:gd name="T25" fmla="*/ 146 h 152"/>
                <a:gd name="T26" fmla="*/ 34 w 152"/>
                <a:gd name="T27" fmla="*/ 140 h 152"/>
                <a:gd name="T28" fmla="*/ 22 w 152"/>
                <a:gd name="T29" fmla="*/ 130 h 152"/>
                <a:gd name="T30" fmla="*/ 14 w 152"/>
                <a:gd name="T31" fmla="*/ 118 h 152"/>
                <a:gd name="T32" fmla="*/ 6 w 152"/>
                <a:gd name="T33" fmla="*/ 106 h 152"/>
                <a:gd name="T34" fmla="*/ 2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2 w 152"/>
                <a:gd name="T41" fmla="*/ 60 h 152"/>
                <a:gd name="T42" fmla="*/ 6 w 152"/>
                <a:gd name="T43" fmla="*/ 46 h 152"/>
                <a:gd name="T44" fmla="*/ 14 w 152"/>
                <a:gd name="T45" fmla="*/ 34 h 152"/>
                <a:gd name="T46" fmla="*/ 22 w 152"/>
                <a:gd name="T47" fmla="*/ 22 h 152"/>
                <a:gd name="T48" fmla="*/ 34 w 152"/>
                <a:gd name="T49" fmla="*/ 14 h 152"/>
                <a:gd name="T50" fmla="*/ 46 w 152"/>
                <a:gd name="T51" fmla="*/ 6 h 152"/>
                <a:gd name="T52" fmla="*/ 62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2 w 152"/>
                <a:gd name="T59" fmla="*/ 2 h 152"/>
                <a:gd name="T60" fmla="*/ 106 w 152"/>
                <a:gd name="T61" fmla="*/ 6 h 152"/>
                <a:gd name="T62" fmla="*/ 120 w 152"/>
                <a:gd name="T63" fmla="*/ 14 h 152"/>
                <a:gd name="T64" fmla="*/ 130 w 152"/>
                <a:gd name="T65" fmla="*/ 22 h 152"/>
                <a:gd name="T66" fmla="*/ 140 w 152"/>
                <a:gd name="T67" fmla="*/ 34 h 152"/>
                <a:gd name="T68" fmla="*/ 146 w 152"/>
                <a:gd name="T69" fmla="*/ 46 h 152"/>
                <a:gd name="T70" fmla="*/ 152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2" y="92"/>
                  </a:lnTo>
                  <a:lnTo>
                    <a:pt x="146" y="106"/>
                  </a:lnTo>
                  <a:lnTo>
                    <a:pt x="140" y="118"/>
                  </a:lnTo>
                  <a:lnTo>
                    <a:pt x="130" y="130"/>
                  </a:lnTo>
                  <a:lnTo>
                    <a:pt x="120" y="140"/>
                  </a:lnTo>
                  <a:lnTo>
                    <a:pt x="106" y="146"/>
                  </a:lnTo>
                  <a:lnTo>
                    <a:pt x="92" y="152"/>
                  </a:lnTo>
                  <a:lnTo>
                    <a:pt x="76" y="152"/>
                  </a:lnTo>
                  <a:lnTo>
                    <a:pt x="62" y="152"/>
                  </a:lnTo>
                  <a:lnTo>
                    <a:pt x="46" y="146"/>
                  </a:lnTo>
                  <a:lnTo>
                    <a:pt x="34" y="140"/>
                  </a:lnTo>
                  <a:lnTo>
                    <a:pt x="22" y="130"/>
                  </a:lnTo>
                  <a:lnTo>
                    <a:pt x="14" y="118"/>
                  </a:lnTo>
                  <a:lnTo>
                    <a:pt x="6" y="106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6" y="46"/>
                  </a:lnTo>
                  <a:lnTo>
                    <a:pt x="14" y="34"/>
                  </a:lnTo>
                  <a:lnTo>
                    <a:pt x="22" y="22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62" y="2"/>
                  </a:lnTo>
                  <a:lnTo>
                    <a:pt x="76" y="0"/>
                  </a:lnTo>
                  <a:lnTo>
                    <a:pt x="92" y="2"/>
                  </a:lnTo>
                  <a:lnTo>
                    <a:pt x="106" y="6"/>
                  </a:lnTo>
                  <a:lnTo>
                    <a:pt x="120" y="14"/>
                  </a:lnTo>
                  <a:lnTo>
                    <a:pt x="130" y="22"/>
                  </a:lnTo>
                  <a:lnTo>
                    <a:pt x="140" y="34"/>
                  </a:lnTo>
                  <a:lnTo>
                    <a:pt x="146" y="46"/>
                  </a:lnTo>
                  <a:lnTo>
                    <a:pt x="152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latinLnBrk="1"/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/>
            <p:nvPr/>
          </p:nvSpPr>
          <p:spPr bwMode="auto">
            <a:xfrm>
              <a:off x="5797661" y="4073443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2 w 1864"/>
                <a:gd name="T7" fmla="*/ 154 h 156"/>
                <a:gd name="T8" fmla="*/ 1506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2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28 w 1864"/>
                <a:gd name="T23" fmla="*/ 48 h 156"/>
                <a:gd name="T24" fmla="*/ 1848 w 1864"/>
                <a:gd name="T25" fmla="*/ 32 h 156"/>
                <a:gd name="T26" fmla="*/ 1854 w 1864"/>
                <a:gd name="T27" fmla="*/ 24 h 156"/>
                <a:gd name="T28" fmla="*/ 1860 w 1864"/>
                <a:gd name="T29" fmla="*/ 16 h 156"/>
                <a:gd name="T30" fmla="*/ 1862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0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6 w 1864"/>
                <a:gd name="T45" fmla="*/ 32 h 156"/>
                <a:gd name="T46" fmla="*/ 36 w 1864"/>
                <a:gd name="T47" fmla="*/ 48 h 156"/>
                <a:gd name="T48" fmla="*/ 60 w 1864"/>
                <a:gd name="T49" fmla="*/ 62 h 156"/>
                <a:gd name="T50" fmla="*/ 90 w 1864"/>
                <a:gd name="T51" fmla="*/ 76 h 156"/>
                <a:gd name="T52" fmla="*/ 124 w 1864"/>
                <a:gd name="T53" fmla="*/ 88 h 156"/>
                <a:gd name="T54" fmla="*/ 162 w 1864"/>
                <a:gd name="T55" fmla="*/ 100 h 156"/>
                <a:gd name="T56" fmla="*/ 200 w 1864"/>
                <a:gd name="T57" fmla="*/ 110 h 156"/>
                <a:gd name="T58" fmla="*/ 280 w 1864"/>
                <a:gd name="T59" fmla="*/ 130 h 156"/>
                <a:gd name="T60" fmla="*/ 356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4"/>
                <a:gd name="T100" fmla="*/ 0 h 156"/>
                <a:gd name="T101" fmla="*/ 1864 w 1864"/>
                <a:gd name="T102" fmla="*/ 156 h 1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2" y="154"/>
                  </a:lnTo>
                  <a:lnTo>
                    <a:pt x="1506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2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28" y="48"/>
                  </a:lnTo>
                  <a:lnTo>
                    <a:pt x="1848" y="32"/>
                  </a:lnTo>
                  <a:lnTo>
                    <a:pt x="1854" y="24"/>
                  </a:lnTo>
                  <a:lnTo>
                    <a:pt x="1860" y="16"/>
                  </a:lnTo>
                  <a:lnTo>
                    <a:pt x="1862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6" y="32"/>
                  </a:lnTo>
                  <a:lnTo>
                    <a:pt x="36" y="48"/>
                  </a:lnTo>
                  <a:lnTo>
                    <a:pt x="60" y="62"/>
                  </a:lnTo>
                  <a:lnTo>
                    <a:pt x="90" y="76"/>
                  </a:lnTo>
                  <a:lnTo>
                    <a:pt x="124" y="88"/>
                  </a:lnTo>
                  <a:lnTo>
                    <a:pt x="162" y="100"/>
                  </a:lnTo>
                  <a:lnTo>
                    <a:pt x="200" y="110"/>
                  </a:lnTo>
                  <a:lnTo>
                    <a:pt x="280" y="130"/>
                  </a:lnTo>
                  <a:lnTo>
                    <a:pt x="356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/>
            <p:nvPr/>
          </p:nvSpPr>
          <p:spPr bwMode="auto">
            <a:xfrm>
              <a:off x="3781784" y="4171274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0 w 152"/>
                <a:gd name="T5" fmla="*/ 92 h 152"/>
                <a:gd name="T6" fmla="*/ 146 w 152"/>
                <a:gd name="T7" fmla="*/ 106 h 152"/>
                <a:gd name="T8" fmla="*/ 138 w 152"/>
                <a:gd name="T9" fmla="*/ 118 h 152"/>
                <a:gd name="T10" fmla="*/ 130 w 152"/>
                <a:gd name="T11" fmla="*/ 130 h 152"/>
                <a:gd name="T12" fmla="*/ 118 w 152"/>
                <a:gd name="T13" fmla="*/ 140 h 152"/>
                <a:gd name="T14" fmla="*/ 106 w 152"/>
                <a:gd name="T15" fmla="*/ 146 h 152"/>
                <a:gd name="T16" fmla="*/ 90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0 w 152"/>
                <a:gd name="T23" fmla="*/ 152 h 152"/>
                <a:gd name="T24" fmla="*/ 46 w 152"/>
                <a:gd name="T25" fmla="*/ 146 h 152"/>
                <a:gd name="T26" fmla="*/ 32 w 152"/>
                <a:gd name="T27" fmla="*/ 140 h 152"/>
                <a:gd name="T28" fmla="*/ 22 w 152"/>
                <a:gd name="T29" fmla="*/ 130 h 152"/>
                <a:gd name="T30" fmla="*/ 12 w 152"/>
                <a:gd name="T31" fmla="*/ 118 h 152"/>
                <a:gd name="T32" fmla="*/ 6 w 152"/>
                <a:gd name="T33" fmla="*/ 106 h 152"/>
                <a:gd name="T34" fmla="*/ 0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0 w 152"/>
                <a:gd name="T41" fmla="*/ 60 h 152"/>
                <a:gd name="T42" fmla="*/ 6 w 152"/>
                <a:gd name="T43" fmla="*/ 46 h 152"/>
                <a:gd name="T44" fmla="*/ 12 w 152"/>
                <a:gd name="T45" fmla="*/ 34 h 152"/>
                <a:gd name="T46" fmla="*/ 22 w 152"/>
                <a:gd name="T47" fmla="*/ 22 h 152"/>
                <a:gd name="T48" fmla="*/ 32 w 152"/>
                <a:gd name="T49" fmla="*/ 14 h 152"/>
                <a:gd name="T50" fmla="*/ 46 w 152"/>
                <a:gd name="T51" fmla="*/ 6 h 152"/>
                <a:gd name="T52" fmla="*/ 60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0 w 152"/>
                <a:gd name="T59" fmla="*/ 2 h 152"/>
                <a:gd name="T60" fmla="*/ 106 w 152"/>
                <a:gd name="T61" fmla="*/ 6 h 152"/>
                <a:gd name="T62" fmla="*/ 118 w 152"/>
                <a:gd name="T63" fmla="*/ 14 h 152"/>
                <a:gd name="T64" fmla="*/ 130 w 152"/>
                <a:gd name="T65" fmla="*/ 22 h 152"/>
                <a:gd name="T66" fmla="*/ 138 w 152"/>
                <a:gd name="T67" fmla="*/ 34 h 152"/>
                <a:gd name="T68" fmla="*/ 146 w 152"/>
                <a:gd name="T69" fmla="*/ 46 h 152"/>
                <a:gd name="T70" fmla="*/ 150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0" y="92"/>
                  </a:lnTo>
                  <a:lnTo>
                    <a:pt x="146" y="106"/>
                  </a:lnTo>
                  <a:lnTo>
                    <a:pt x="138" y="118"/>
                  </a:lnTo>
                  <a:lnTo>
                    <a:pt x="130" y="130"/>
                  </a:lnTo>
                  <a:lnTo>
                    <a:pt x="118" y="140"/>
                  </a:lnTo>
                  <a:lnTo>
                    <a:pt x="106" y="146"/>
                  </a:lnTo>
                  <a:lnTo>
                    <a:pt x="90" y="152"/>
                  </a:lnTo>
                  <a:lnTo>
                    <a:pt x="76" y="152"/>
                  </a:lnTo>
                  <a:lnTo>
                    <a:pt x="60" y="152"/>
                  </a:lnTo>
                  <a:lnTo>
                    <a:pt x="46" y="146"/>
                  </a:lnTo>
                  <a:lnTo>
                    <a:pt x="32" y="140"/>
                  </a:lnTo>
                  <a:lnTo>
                    <a:pt x="22" y="130"/>
                  </a:lnTo>
                  <a:lnTo>
                    <a:pt x="12" y="118"/>
                  </a:lnTo>
                  <a:lnTo>
                    <a:pt x="6" y="106"/>
                  </a:lnTo>
                  <a:lnTo>
                    <a:pt x="0" y="92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6" y="46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60" y="2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6" y="6"/>
                  </a:lnTo>
                  <a:lnTo>
                    <a:pt x="118" y="14"/>
                  </a:lnTo>
                  <a:lnTo>
                    <a:pt x="130" y="22"/>
                  </a:lnTo>
                  <a:lnTo>
                    <a:pt x="138" y="34"/>
                  </a:lnTo>
                  <a:lnTo>
                    <a:pt x="146" y="46"/>
                  </a:lnTo>
                  <a:lnTo>
                    <a:pt x="150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Freeform 84"/>
            <p:cNvSpPr/>
            <p:nvPr/>
          </p:nvSpPr>
          <p:spPr bwMode="auto">
            <a:xfrm>
              <a:off x="2734656" y="4075888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4 w 1864"/>
                <a:gd name="T7" fmla="*/ 154 h 156"/>
                <a:gd name="T8" fmla="*/ 1508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4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30 w 1864"/>
                <a:gd name="T23" fmla="*/ 48 h 156"/>
                <a:gd name="T24" fmla="*/ 1848 w 1864"/>
                <a:gd name="T25" fmla="*/ 32 h 156"/>
                <a:gd name="T26" fmla="*/ 1856 w 1864"/>
                <a:gd name="T27" fmla="*/ 24 h 156"/>
                <a:gd name="T28" fmla="*/ 1860 w 1864"/>
                <a:gd name="T29" fmla="*/ 16 h 156"/>
                <a:gd name="T30" fmla="*/ 1864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2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8 w 1864"/>
                <a:gd name="T45" fmla="*/ 32 h 156"/>
                <a:gd name="T46" fmla="*/ 36 w 1864"/>
                <a:gd name="T47" fmla="*/ 48 h 156"/>
                <a:gd name="T48" fmla="*/ 62 w 1864"/>
                <a:gd name="T49" fmla="*/ 62 h 156"/>
                <a:gd name="T50" fmla="*/ 92 w 1864"/>
                <a:gd name="T51" fmla="*/ 76 h 156"/>
                <a:gd name="T52" fmla="*/ 126 w 1864"/>
                <a:gd name="T53" fmla="*/ 88 h 156"/>
                <a:gd name="T54" fmla="*/ 162 w 1864"/>
                <a:gd name="T55" fmla="*/ 100 h 156"/>
                <a:gd name="T56" fmla="*/ 202 w 1864"/>
                <a:gd name="T57" fmla="*/ 110 h 156"/>
                <a:gd name="T58" fmla="*/ 282 w 1864"/>
                <a:gd name="T59" fmla="*/ 130 h 156"/>
                <a:gd name="T60" fmla="*/ 358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4" y="154"/>
                  </a:lnTo>
                  <a:lnTo>
                    <a:pt x="1508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4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30" y="48"/>
                  </a:lnTo>
                  <a:lnTo>
                    <a:pt x="1848" y="32"/>
                  </a:lnTo>
                  <a:lnTo>
                    <a:pt x="1856" y="24"/>
                  </a:lnTo>
                  <a:lnTo>
                    <a:pt x="1860" y="16"/>
                  </a:lnTo>
                  <a:lnTo>
                    <a:pt x="1864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8" y="32"/>
                  </a:lnTo>
                  <a:lnTo>
                    <a:pt x="36" y="48"/>
                  </a:lnTo>
                  <a:lnTo>
                    <a:pt x="62" y="62"/>
                  </a:lnTo>
                  <a:lnTo>
                    <a:pt x="92" y="76"/>
                  </a:lnTo>
                  <a:lnTo>
                    <a:pt x="126" y="88"/>
                  </a:lnTo>
                  <a:lnTo>
                    <a:pt x="162" y="100"/>
                  </a:lnTo>
                  <a:lnTo>
                    <a:pt x="202" y="110"/>
                  </a:lnTo>
                  <a:lnTo>
                    <a:pt x="282" y="130"/>
                  </a:lnTo>
                  <a:lnTo>
                    <a:pt x="358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Oval 98"/>
            <p:cNvSpPr>
              <a:spLocks noChangeArrowheads="1"/>
            </p:cNvSpPr>
            <p:nvPr/>
          </p:nvSpPr>
          <p:spPr bwMode="auto">
            <a:xfrm>
              <a:off x="6301014" y="2791711"/>
              <a:ext cx="1263701" cy="1263305"/>
            </a:xfrm>
            <a:prstGeom prst="ellipse">
              <a:avLst/>
            </a:prstGeom>
            <a:solidFill>
              <a:srgbClr val="2AC3B5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99"/>
            <p:cNvSpPr>
              <a:spLocks noChangeArrowheads="1"/>
            </p:cNvSpPr>
            <p:nvPr/>
          </p:nvSpPr>
          <p:spPr bwMode="auto">
            <a:xfrm>
              <a:off x="6350798" y="2857133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en-US" altLang="zh-CN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IMPORT</a:t>
              </a: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语句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92"/>
            <p:cNvSpPr>
              <a:spLocks noChangeArrowheads="1"/>
            </p:cNvSpPr>
            <p:nvPr/>
          </p:nvSpPr>
          <p:spPr bwMode="auto">
            <a:xfrm>
              <a:off x="3220246" y="2791708"/>
              <a:ext cx="1263701" cy="1263305"/>
            </a:xfrm>
            <a:prstGeom prst="ellipse">
              <a:avLst/>
            </a:prstGeom>
            <a:solidFill>
              <a:srgbClr val="608CE1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93"/>
            <p:cNvSpPr>
              <a:spLocks noChangeArrowheads="1"/>
            </p:cNvSpPr>
            <p:nvPr/>
          </p:nvSpPr>
          <p:spPr bwMode="auto">
            <a:xfrm>
              <a:off x="3277860" y="2845351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en-US" altLang="zh-CN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EXPORT</a:t>
              </a: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语句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1011115" y="2997745"/>
            <a:ext cx="10216594" cy="316835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945144" y="2781722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17152" y="285373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语法格式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1011115" y="1844792"/>
            <a:ext cx="10484691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1369B2"/>
                </a:solidFill>
              </a:rPr>
              <a:t>EXPORT</a:t>
            </a:r>
            <a:r>
              <a:rPr lang="zh-CN" altLang="en-US" sz="2000" dirty="0">
                <a:solidFill>
                  <a:srgbClr val="1369B2"/>
                </a:solidFill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</a:rPr>
              <a:t>用于将表的</a:t>
            </a:r>
            <a:r>
              <a:rPr lang="zh-CN" altLang="en-US" sz="2000" dirty="0">
                <a:solidFill>
                  <a:srgbClr val="1369B2"/>
                </a:solidFill>
              </a:rPr>
              <a:t>元数据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数据</a:t>
            </a:r>
            <a:r>
              <a:rPr lang="zh-CN" altLang="en-US" sz="2000" dirty="0">
                <a:solidFill>
                  <a:srgbClr val="595959"/>
                </a:solidFill>
              </a:rPr>
              <a:t>一并导出到</a:t>
            </a:r>
            <a:r>
              <a:rPr lang="en-US" altLang="zh-CN" sz="2000" dirty="0">
                <a:solidFill>
                  <a:srgbClr val="595959"/>
                </a:solidFill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</a:rPr>
              <a:t>的指定目录中，具体语法格式如下。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75592" y="3573810"/>
            <a:ext cx="9839228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71635" y="3717826"/>
            <a:ext cx="8916059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TABLE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[PARTITION (col=value[,col=value,...])]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TO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export_target_path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EXPORT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17152" y="4738469"/>
            <a:ext cx="2493878" cy="50529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文本框 7"/>
          <p:cNvSpPr txBox="1"/>
          <p:nvPr/>
        </p:nvSpPr>
        <p:spPr>
          <a:xfrm>
            <a:off x="4977210" y="5026812"/>
            <a:ext cx="1883681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用于指定导出目录在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上的路径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77211" y="4992234"/>
            <a:ext cx="1883679" cy="74624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8" name="直接箭头连接符 17"/>
          <p:cNvCxnSpPr/>
          <p:nvPr/>
        </p:nvCxnSpPr>
        <p:spPr>
          <a:xfrm>
            <a:off x="3934966" y="5243764"/>
            <a:ext cx="100811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1054646" y="3285776"/>
            <a:ext cx="10216594" cy="316835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988674" y="3069753"/>
            <a:ext cx="1730267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60682" y="3141761"/>
            <a:ext cx="1658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1011115" y="1844792"/>
            <a:ext cx="10484691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接下来，演示如何将</a:t>
            </a:r>
            <a:r>
              <a:rPr lang="en-US" altLang="zh-CN" sz="2000" dirty="0">
                <a:solidFill>
                  <a:srgbClr val="1369B2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数据库中分区表</a:t>
            </a:r>
            <a:r>
              <a:rPr lang="en-US" altLang="zh-CN" sz="2000" dirty="0">
                <a:solidFill>
                  <a:srgbClr val="595959"/>
                </a:solidFill>
              </a:rPr>
              <a:t>orders</a:t>
            </a:r>
            <a:r>
              <a:rPr lang="zh-CN" altLang="en-US" sz="2000" dirty="0">
                <a:solidFill>
                  <a:srgbClr val="595959"/>
                </a:solidFill>
              </a:rPr>
              <a:t>的分区</a:t>
            </a:r>
            <a:r>
              <a:rPr lang="en-US" altLang="zh-CN" sz="2000" dirty="0">
                <a:solidFill>
                  <a:srgbClr val="1369B2"/>
                </a:solidFill>
              </a:rPr>
              <a:t>year=2025/month=08</a:t>
            </a:r>
            <a:r>
              <a:rPr lang="zh-CN" altLang="en-US" sz="2000" dirty="0">
                <a:solidFill>
                  <a:srgbClr val="595959"/>
                </a:solidFill>
              </a:rPr>
              <a:t>导出到</a:t>
            </a:r>
            <a:r>
              <a:rPr lang="en-US" altLang="zh-CN" sz="2000" dirty="0">
                <a:solidFill>
                  <a:srgbClr val="595959"/>
                </a:solidFill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</a:rPr>
              <a:t>的指定路径，具体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4685" y="3861841"/>
            <a:ext cx="9433049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15166" y="4005857"/>
            <a:ext cx="8916059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TABLE chapter4.orders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PARTITION (year='2025', month='08')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TO '/hive/data/chapter4/orders_2025_08';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EXPORT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1054646" y="3285776"/>
            <a:ext cx="10216594" cy="316835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988674" y="3069753"/>
            <a:ext cx="1730267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60682" y="3141761"/>
            <a:ext cx="1658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1011115" y="1844792"/>
            <a:ext cx="10484691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1369B2"/>
                </a:solidFill>
              </a:rPr>
              <a:t>IMPORT</a:t>
            </a:r>
            <a:r>
              <a:rPr lang="zh-CN" altLang="en-US" sz="2000" dirty="0">
                <a:solidFill>
                  <a:srgbClr val="1369B2"/>
                </a:solidFill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</a:rPr>
              <a:t>用于从</a:t>
            </a:r>
            <a:r>
              <a:rPr lang="en-US" altLang="zh-CN" sz="2000" dirty="0">
                <a:solidFill>
                  <a:srgbClr val="1369B2"/>
                </a:solidFill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</a:rPr>
              <a:t>指定目录中读取由</a:t>
            </a:r>
            <a:r>
              <a:rPr lang="en-US" altLang="zh-CN" sz="2000" dirty="0">
                <a:solidFill>
                  <a:srgbClr val="1369B2"/>
                </a:solidFill>
              </a:rPr>
              <a:t>EXPORT</a:t>
            </a:r>
            <a:r>
              <a:rPr lang="zh-CN" altLang="en-US" sz="2000" dirty="0">
                <a:solidFill>
                  <a:srgbClr val="1369B2"/>
                </a:solidFill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</a:rPr>
              <a:t>导出的</a:t>
            </a:r>
            <a:r>
              <a:rPr lang="zh-CN" altLang="en-US" sz="2000" dirty="0">
                <a:solidFill>
                  <a:srgbClr val="1369B2"/>
                </a:solidFill>
              </a:rPr>
              <a:t>数据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元数据</a:t>
            </a:r>
            <a:r>
              <a:rPr lang="zh-CN" altLang="en-US" sz="2000" dirty="0">
                <a:solidFill>
                  <a:srgbClr val="595959"/>
                </a:solidFill>
              </a:rPr>
              <a:t>，并在当前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环境中导入相应的表，其语法格式如下。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4685" y="3861840"/>
            <a:ext cx="9433049" cy="23042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15166" y="4005857"/>
            <a:ext cx="8916059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IMPORT [[EXTERNAL] TABLE [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db_name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.]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table_name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[PARTITION (col=value[,col=value,...])]]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source_path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[LOCATION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hdfs_path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]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IMPORT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26854" y="4043814"/>
            <a:ext cx="1368152" cy="50529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7"/>
          <p:cNvSpPr txBox="1"/>
          <p:nvPr/>
        </p:nvSpPr>
        <p:spPr>
          <a:xfrm>
            <a:off x="3934965" y="3018566"/>
            <a:ext cx="1512169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用于指定导入的表为外部表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34967" y="2983988"/>
            <a:ext cx="1584176" cy="74624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4295006" y="3751567"/>
            <a:ext cx="0" cy="6471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494806" y="4967144"/>
            <a:ext cx="1584176" cy="50529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3881389" y="5472438"/>
            <a:ext cx="711696" cy="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/>
          <p:cNvSpPr txBox="1"/>
          <p:nvPr/>
        </p:nvSpPr>
        <p:spPr>
          <a:xfrm>
            <a:off x="4593085" y="4975362"/>
            <a:ext cx="2726257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EXPORT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语句导出的数据和元数据所在路径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93086" y="4940784"/>
            <a:ext cx="2726255" cy="74624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707521" y="5510396"/>
            <a:ext cx="1435357" cy="41803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2" name="直接箭头连接符 21"/>
          <p:cNvCxnSpPr/>
          <p:nvPr/>
        </p:nvCxnSpPr>
        <p:spPr>
          <a:xfrm flipV="1">
            <a:off x="2879385" y="5928431"/>
            <a:ext cx="711696" cy="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7"/>
          <p:cNvSpPr txBox="1"/>
          <p:nvPr/>
        </p:nvSpPr>
        <p:spPr>
          <a:xfrm>
            <a:off x="3606231" y="5907680"/>
            <a:ext cx="3189610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用于指定表在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中存储数据的路径，通常与外部表配合使用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06232" y="5873102"/>
            <a:ext cx="3281062" cy="74624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1" y="1701602"/>
            <a:ext cx="633670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1862824"/>
            <a:ext cx="5927055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IMPORT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语句中，可以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省略表名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所属数据库及分区信息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等表定义，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会根据 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EXPORT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导出的元数据自动判断并执行导入操作。需要注意的是，若导入的表是分区表且已存在，则导入的分区不能与现有分区表的分区重复；若导入的表是非分区表且已存在，则要求现有表必须为空。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IMPORT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1054646" y="3285776"/>
            <a:ext cx="10216594" cy="316835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988674" y="3069753"/>
            <a:ext cx="1730267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2060682" y="3141761"/>
            <a:ext cx="1658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1"/>
          <p:cNvSpPr txBox="1"/>
          <p:nvPr/>
        </p:nvSpPr>
        <p:spPr>
          <a:xfrm>
            <a:off x="1011115" y="1844792"/>
            <a:ext cx="10484691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接下来，演示如何将</a:t>
            </a:r>
            <a:r>
              <a:rPr lang="en-US" altLang="zh-CN" sz="2000" dirty="0">
                <a:solidFill>
                  <a:srgbClr val="1369B2"/>
                </a:solidFill>
              </a:rPr>
              <a:t>EXPORT</a:t>
            </a:r>
            <a:r>
              <a:rPr lang="zh-CN" altLang="en-US" sz="2000" dirty="0">
                <a:solidFill>
                  <a:srgbClr val="1369B2"/>
                </a:solidFill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</a:rPr>
              <a:t>导出的</a:t>
            </a:r>
            <a:r>
              <a:rPr lang="zh-CN" altLang="en-US" sz="2000" dirty="0">
                <a:solidFill>
                  <a:srgbClr val="1369B2"/>
                </a:solidFill>
              </a:rPr>
              <a:t>元数据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数据导入</a:t>
            </a:r>
            <a:r>
              <a:rPr lang="zh-CN" altLang="en-US" sz="2000" dirty="0">
                <a:solidFill>
                  <a:srgbClr val="595959"/>
                </a:solidFill>
              </a:rPr>
              <a:t>到当前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环境中，具体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4685" y="4016307"/>
            <a:ext cx="9433049" cy="15017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15166" y="4196697"/>
            <a:ext cx="8916059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IMPORT TABLE chapter4.orders_copy FROM '/hive/data/chapter4/orders_2025_08';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IMPORT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 txBox="1"/>
          <p:nvPr/>
        </p:nvSpPr>
        <p:spPr>
          <a:xfrm>
            <a:off x="1011115" y="1844792"/>
            <a:ext cx="10484691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 err="1">
                <a:solidFill>
                  <a:srgbClr val="595959"/>
                </a:solidFill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</a:rPr>
              <a:t>的“</a:t>
            </a:r>
            <a:r>
              <a:rPr lang="zh-CN" altLang="en-US" sz="2000" dirty="0">
                <a:solidFill>
                  <a:srgbClr val="1369B2"/>
                </a:solidFill>
              </a:rPr>
              <a:t>数据库资源管理器</a:t>
            </a:r>
            <a:r>
              <a:rPr lang="zh-CN" altLang="en-US" sz="2000" dirty="0">
                <a:solidFill>
                  <a:srgbClr val="595959"/>
                </a:solidFill>
              </a:rPr>
              <a:t>”区域，双击</a:t>
            </a:r>
            <a:r>
              <a:rPr lang="en-US" altLang="zh-CN" sz="2000" dirty="0">
                <a:solidFill>
                  <a:srgbClr val="595959"/>
                </a:solidFill>
              </a:rPr>
              <a:t>chapter4</a:t>
            </a:r>
            <a:r>
              <a:rPr lang="zh-CN" altLang="en-US" sz="2000" dirty="0">
                <a:solidFill>
                  <a:srgbClr val="595959"/>
                </a:solidFill>
              </a:rPr>
              <a:t>数据库中的分区表</a:t>
            </a:r>
            <a:r>
              <a:rPr lang="en-US" altLang="zh-CN" sz="2000" dirty="0" err="1">
                <a:solidFill>
                  <a:srgbClr val="1369B2"/>
                </a:solidFill>
              </a:rPr>
              <a:t>orders_copy</a:t>
            </a:r>
            <a:r>
              <a:rPr lang="zh-CN" altLang="en-US" sz="2000" dirty="0">
                <a:solidFill>
                  <a:srgbClr val="595959"/>
                </a:solidFill>
              </a:rPr>
              <a:t>，查看该分区表中的数据，如图。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IMPORT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8662" y="3170553"/>
            <a:ext cx="10009112" cy="2802958"/>
          </a:xfrm>
          <a:prstGeom prst="rect">
            <a:avLst/>
          </a:prstGeom>
        </p:spPr>
      </p:pic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任务：导入与导出数据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AI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助学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62768" y="1865559"/>
            <a:ext cx="9864878" cy="286037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TextBox 38"/>
          <p:cNvSpPr txBox="1"/>
          <p:nvPr/>
        </p:nvSpPr>
        <p:spPr>
          <a:xfrm>
            <a:off x="1486640" y="2564187"/>
            <a:ext cx="9217132" cy="17922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学完本单元后，我已经初步掌握了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中数据加载、数据插入、查询结果写出等操作。然而，在实际处理数据时，需要结合数据来源、目标表结构、操作目的和数据更新方式，判断应采用哪种数据操作方案。此时，可以</a:t>
            </a:r>
            <a:r>
              <a:rPr lang="zh-CN" altLang="en-US" sz="2000" dirty="0">
                <a:solidFill>
                  <a:srgbClr val="1369B2"/>
                </a:solidFill>
                <a:sym typeface="+mn-lt"/>
              </a:rPr>
              <a:t>借助</a:t>
            </a:r>
            <a:r>
              <a:rPr lang="en-US" altLang="zh-CN" sz="2000" dirty="0">
                <a:solidFill>
                  <a:srgbClr val="1369B2"/>
                </a:solidFill>
                <a:sym typeface="+mn-lt"/>
              </a:rPr>
              <a:t>AI</a:t>
            </a:r>
            <a:r>
              <a:rPr lang="zh-CN" altLang="en-US" sz="2000" dirty="0">
                <a:solidFill>
                  <a:srgbClr val="1369B2"/>
                </a:solidFill>
                <a:sym typeface="+mn-lt"/>
              </a:rPr>
              <a:t>对数据操作流程进行分析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，帮助检查操作顺序是否合理，并提示可能存在的问题。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94685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AI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6567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助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38449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单元总结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62768" y="1865559"/>
            <a:ext cx="9864878" cy="3488510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TextBox 38"/>
          <p:cNvSpPr txBox="1"/>
          <p:nvPr/>
        </p:nvSpPr>
        <p:spPr>
          <a:xfrm>
            <a:off x="1486640" y="2564187"/>
            <a:ext cx="9217132" cy="22539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本单元主要讲解了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的数据操作语言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。首先，介绍了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向表加载文件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。接着，介绍了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向表插入数据和将查询结果写入文件。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然后，介绍了事务操作，包括事务的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概念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启用事务支持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更新操作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等。最后，介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绍了</a:t>
            </a:r>
            <a:r>
              <a:rPr lang="zh-CN" altLang="en-US" sz="20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导入与导出数据</a:t>
            </a: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通过本单元的学习，读者能够熟练运用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HiveQL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语句对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中的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数据进行加载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插入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导出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等操作，为实际应用中管理数据仓库的数据奠定基础。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8412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10294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2176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4058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2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3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4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5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6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7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8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9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0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1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2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7.xml><?xml version="1.0" encoding="utf-8"?>
<p:tagLst xmlns:p="http://schemas.openxmlformats.org/presentationml/2006/main">
  <p:tag name="KSO_WM_DIAGRAM_VIRTUALLY_FRAME" val="{&quot;height&quot;:344.0029133858267,&quot;left&quot;:245.61125984251967,&quot;top&quot;:150.4740157480315,&quot;width&quot;:476.21141732283456}"/>
</p:tagLst>
</file>

<file path=ppt/tags/tag3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0.xml><?xml version="1.0" encoding="utf-8"?>
<p:tagLst xmlns:p="http://schemas.openxmlformats.org/presentationml/2006/main">
  <p:tag name="KSO_WM_DIAGRAM_VIRTUALLY_FRAME" val="{&quot;height&quot;:344.0029133858267,&quot;left&quot;:245.61125984251967,&quot;top&quot;:150.4740157480315,&quot;width&quot;:476.21141732283456}"/>
</p:tagLst>
</file>

<file path=ppt/tags/tag4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3.xml><?xml version="1.0" encoding="utf-8"?>
<p:tagLst xmlns:p="http://schemas.openxmlformats.org/presentationml/2006/main">
  <p:tag name="ISPRING_RESOURCE_PATHS_HASH_PRESENTER" val="3f15e6573a385e41c33bb97e7105a62faa5c484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16273</Words>
  <Application>WPS 演示</Application>
  <PresentationFormat>自定义</PresentationFormat>
  <Paragraphs>979</Paragraphs>
  <Slides>107</Slides>
  <Notes>108</Notes>
  <HiddenSlides>0</HiddenSlides>
  <MMClips>0</MMClips>
  <ScaleCrop>false</ScaleCrop>
  <HeadingPairs>
    <vt:vector size="8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12</vt:i4>
      </vt:variant>
      <vt:variant>
        <vt:lpstr>幻灯片标题</vt:lpstr>
      </vt:variant>
      <vt:variant>
        <vt:i4>107</vt:i4>
      </vt:variant>
    </vt:vector>
  </HeadingPairs>
  <TitlesOfParts>
    <vt:vector size="146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U.S. 101</vt:lpstr>
      <vt:lpstr>Segoe Print</vt:lpstr>
      <vt:lpstr>Roboto</vt:lpstr>
      <vt:lpstr>Times New Roman</vt:lpstr>
      <vt:lpstr>Open Sans Light</vt:lpstr>
      <vt:lpstr>Courier New</vt:lpstr>
      <vt:lpstr>字魂105号-简雅黑</vt:lpstr>
      <vt:lpstr>Arial Unicode MS</vt:lpstr>
      <vt:lpstr>Verdana</vt:lpstr>
      <vt:lpstr>Impact</vt:lpstr>
      <vt:lpstr>思源黑体 CN Regular</vt:lpstr>
      <vt:lpstr>Open Sans</vt:lpstr>
      <vt:lpstr>Open Sans</vt:lpstr>
      <vt:lpstr>Gulim</vt:lpstr>
      <vt:lpstr>Malgun Gothic</vt:lpstr>
      <vt:lpstr>Yu Gothic UI Semibold</vt:lpstr>
      <vt:lpstr>webwppDefTheme</vt:lpstr>
      <vt:lpstr>Office 主题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李磊</cp:lastModifiedBy>
  <cp:revision>1701</cp:revision>
  <dcterms:created xsi:type="dcterms:W3CDTF">2020-11-11T09:29:00Z</dcterms:created>
  <dcterms:modified xsi:type="dcterms:W3CDTF">2026-08-31T06:47:59Z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689D822710C54413ACF3D408DA5195C4_12</vt:lpwstr>
  </property>
</Properties>
</file>